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1" r:id="rId2"/>
    <p:sldId id="272" r:id="rId3"/>
    <p:sldId id="273" r:id="rId4"/>
    <p:sldId id="274" r:id="rId5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501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95" autoAdjust="0"/>
  </p:normalViewPr>
  <p:slideViewPr>
    <p:cSldViewPr>
      <p:cViewPr>
        <p:scale>
          <a:sx n="77" d="100"/>
          <a:sy n="77" d="100"/>
        </p:scale>
        <p:origin x="-117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850" y="124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2" tIns="46181" rIns="92362" bIns="46181" numCol="1" anchor="t" anchorCtr="0" compatLnSpc="1">
            <a:prstTxWarp prst="textNoShape">
              <a:avLst/>
            </a:prstTxWarp>
          </a:bodyPr>
          <a:lstStyle>
            <a:lvl1pPr defTabSz="923899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2" tIns="46181" rIns="92362" bIns="46181" numCol="1" anchor="t" anchorCtr="0" compatLnSpc="1">
            <a:prstTxWarp prst="textNoShape">
              <a:avLst/>
            </a:prstTxWarp>
          </a:bodyPr>
          <a:lstStyle>
            <a:lvl1pPr algn="r" defTabSz="923899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2" tIns="46181" rIns="92362" bIns="46181" numCol="1" anchor="b" anchorCtr="0" compatLnSpc="1">
            <a:prstTxWarp prst="textNoShape">
              <a:avLst/>
            </a:prstTxWarp>
          </a:bodyPr>
          <a:lstStyle>
            <a:lvl1pPr defTabSz="923899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2" tIns="46181" rIns="92362" bIns="46181" numCol="1" anchor="b" anchorCtr="0" compatLnSpc="1">
            <a:prstTxWarp prst="textNoShape">
              <a:avLst/>
            </a:prstTxWarp>
          </a:bodyPr>
          <a:lstStyle>
            <a:lvl1pPr algn="r" defTabSz="923899">
              <a:defRPr sz="1200"/>
            </a:lvl1pPr>
          </a:lstStyle>
          <a:p>
            <a:pPr>
              <a:defRPr/>
            </a:pPr>
            <a:fld id="{50B4A829-0D93-4F9F-B0FD-1E21E0CAD9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874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2" tIns="46181" rIns="92362" bIns="46181" numCol="1" anchor="t" anchorCtr="0" compatLnSpc="1">
            <a:prstTxWarp prst="textNoShape">
              <a:avLst/>
            </a:prstTxWarp>
          </a:bodyPr>
          <a:lstStyle>
            <a:lvl1pPr defTabSz="923899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2" tIns="46181" rIns="92362" bIns="46181" numCol="1" anchor="t" anchorCtr="0" compatLnSpc="1">
            <a:prstTxWarp prst="textNoShape">
              <a:avLst/>
            </a:prstTxWarp>
          </a:bodyPr>
          <a:lstStyle>
            <a:lvl1pPr algn="r" defTabSz="923899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2" tIns="46181" rIns="92362" bIns="461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2" tIns="46181" rIns="92362" bIns="46181" numCol="1" anchor="b" anchorCtr="0" compatLnSpc="1">
            <a:prstTxWarp prst="textNoShape">
              <a:avLst/>
            </a:prstTxWarp>
          </a:bodyPr>
          <a:lstStyle>
            <a:lvl1pPr defTabSz="923899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2" tIns="46181" rIns="92362" bIns="46181" numCol="1" anchor="b" anchorCtr="0" compatLnSpc="1">
            <a:prstTxWarp prst="textNoShape">
              <a:avLst/>
            </a:prstTxWarp>
          </a:bodyPr>
          <a:lstStyle>
            <a:lvl1pPr algn="r" defTabSz="923899">
              <a:defRPr sz="1200"/>
            </a:lvl1pPr>
          </a:lstStyle>
          <a:p>
            <a:pPr>
              <a:defRPr/>
            </a:pPr>
            <a:fld id="{020C549F-0768-40D1-A331-AF180EABA56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113020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B93477C2-3D20-4C86-B7C0-F4588E9CE926}" type="slidenum">
              <a:rPr lang="en-AU" altLang="en-US" sz="1200" smtClean="0"/>
              <a:pPr/>
              <a:t>1</a:t>
            </a:fld>
            <a:endParaRPr lang="en-AU" altLang="en-US" sz="1200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>
              <a:buFontTx/>
              <a:buChar char="•"/>
            </a:pPr>
            <a:r>
              <a:rPr lang="en-NZ" altLang="en-US" smtClean="0"/>
              <a:t>You’ve asked me to speak on </a:t>
            </a:r>
            <a:r>
              <a:rPr lang="en-NZ" altLang="en-US" i="1" smtClean="0"/>
              <a:t>employment as an effective investment approach</a:t>
            </a:r>
            <a:r>
              <a:rPr lang="en-NZ" altLang="en-US" smtClean="0"/>
              <a:t> – i.e. </a:t>
            </a:r>
            <a:r>
              <a:rPr lang="en-NZ" altLang="en-US" u="sng" smtClean="0"/>
              <a:t>employment as investment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It’s an investment that can pay dividends for the employer, the employee and the community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Investing to employ someone is a significant act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It signals confidence in that </a:t>
            </a:r>
            <a:r>
              <a:rPr lang="en-NZ" altLang="en-US" i="1" smtClean="0"/>
              <a:t>person…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It signals confidence in the </a:t>
            </a:r>
            <a:r>
              <a:rPr lang="en-NZ" altLang="en-US" i="1" smtClean="0"/>
              <a:t>future…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It signifies </a:t>
            </a:r>
            <a:r>
              <a:rPr lang="en-NZ" altLang="en-US" i="1" smtClean="0"/>
              <a:t>payments &amp; costs…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It signals confidence that those payments &amp; costs will be recouped and that the investment will bring ongoing returns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9DB4D495-48BA-487C-80CA-4F3AF11AAE87}" type="slidenum">
              <a:rPr lang="en-AU" altLang="en-US" sz="1200" smtClean="0"/>
              <a:pPr/>
              <a:t>2</a:t>
            </a:fld>
            <a:endParaRPr lang="en-AU" alt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>
              <a:buFontTx/>
              <a:buChar char="•"/>
            </a:pPr>
            <a:r>
              <a:rPr lang="en-NZ" altLang="en-US" smtClean="0"/>
              <a:t>So, given the investment in employing someone, it’s important that the outcome is successful.  What’s needed for success?</a:t>
            </a:r>
          </a:p>
          <a:p>
            <a:pPr marL="171450" indent="-171450">
              <a:buFontTx/>
              <a:buChar char="•"/>
            </a:pPr>
            <a:r>
              <a:rPr lang="en-NZ" altLang="en-US" b="1" smtClean="0"/>
              <a:t>Skills </a:t>
            </a:r>
            <a:r>
              <a:rPr lang="en-NZ" altLang="en-US" smtClean="0"/>
              <a:t>– Hugely important; relevant applied skills are your no.1 currency; employers are crying out for relevant applied skills</a:t>
            </a:r>
          </a:p>
          <a:p>
            <a:pPr marL="171450" indent="-171450">
              <a:buFontTx/>
              <a:buChar char="•"/>
            </a:pPr>
            <a:r>
              <a:rPr lang="en-NZ" altLang="en-US" i="1" smtClean="0"/>
              <a:t>If you have relevant applied skills you will be more in demand than someone who doesn’t have them, regardless of what other abilities or disabilities you or they may have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Employers right now need: salespeople, call centre staff, truck drivers, chefs, technicians of all kinds, surveyors, accountants, farm workers, wine makers, building inspectors, health workers, tilers, electricians, engineers, plumbers, bricklayers… applied skills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If you were thinking of doing some training – then think about going to a polytech or other institute to get a qualification in an applied skill </a:t>
            </a:r>
          </a:p>
          <a:p>
            <a:pPr marL="171450" indent="-171450">
              <a:buFontTx/>
              <a:buChar char="•"/>
            </a:pPr>
            <a:r>
              <a:rPr lang="en-NZ" altLang="en-US" b="1" smtClean="0"/>
              <a:t>Connecting</a:t>
            </a:r>
            <a:r>
              <a:rPr lang="en-NZ" altLang="en-US" smtClean="0"/>
              <a:t> – This is what the workplace demands: having a good attitude and </a:t>
            </a:r>
            <a:r>
              <a:rPr lang="en-NZ" altLang="en-US" i="1" smtClean="0"/>
              <a:t>connecting with people</a:t>
            </a:r>
            <a:r>
              <a:rPr lang="en-NZ" altLang="en-US" smtClean="0"/>
              <a:t>; doing this can make up for a lot; it can fix problems and right wrongs; it can make the employment relationship easy, and a pleasure; it can make something ordinary into something extraordinary..</a:t>
            </a:r>
          </a:p>
          <a:p>
            <a:pPr marL="171450" indent="-171450">
              <a:buFontTx/>
              <a:buChar char="•"/>
            </a:pPr>
            <a:r>
              <a:rPr lang="en-NZ" altLang="en-US" b="1" smtClean="0"/>
              <a:t>The Customer </a:t>
            </a:r>
            <a:r>
              <a:rPr lang="en-NZ" altLang="en-US" smtClean="0"/>
              <a:t>– This is who it is most important to connect well with; without the customer there’s no business &amp; no job; success in employment – the bottom line is focusing on the customer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86DC8879-8A02-4AB4-B969-416603CCC7F0}" type="slidenum">
              <a:rPr lang="en-AU" altLang="en-US" sz="1200" smtClean="0"/>
              <a:pPr/>
              <a:t>3</a:t>
            </a:fld>
            <a:endParaRPr lang="en-AU" alt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xfrm>
            <a:off x="735013" y="4714875"/>
            <a:ext cx="5472112" cy="4467225"/>
          </a:xfrm>
          <a:noFill/>
        </p:spPr>
        <p:txBody>
          <a:bodyPr/>
          <a:lstStyle/>
          <a:p>
            <a:pPr marL="171450" indent="-171450">
              <a:buFontTx/>
              <a:buChar char="•"/>
            </a:pPr>
            <a:r>
              <a:rPr lang="en-NZ" altLang="en-US" smtClean="0"/>
              <a:t>My past as “people boss” in a huge corporation.  What worked: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‘People first’ – everyone has issues, circumstances, problems – important to see the </a:t>
            </a:r>
            <a:r>
              <a:rPr lang="en-NZ" altLang="en-US" i="1" smtClean="0"/>
              <a:t>person foremost </a:t>
            </a:r>
            <a:r>
              <a:rPr lang="en-NZ" altLang="en-US" smtClean="0"/>
              <a:t>(and the issues as secondary)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Then, focus on the person’s </a:t>
            </a:r>
            <a:r>
              <a:rPr lang="en-NZ" altLang="en-US" i="1" smtClean="0"/>
              <a:t>strengths</a:t>
            </a:r>
            <a:r>
              <a:rPr lang="en-NZ" altLang="en-US" smtClean="0"/>
              <a:t> (instead of what they can’t do)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Recognising the benefits that come from </a:t>
            </a:r>
            <a:r>
              <a:rPr lang="en-NZ" altLang="en-US" i="1" smtClean="0"/>
              <a:t>diverse abilities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Recognising that employees with diverse abilities are </a:t>
            </a:r>
            <a:r>
              <a:rPr lang="en-NZ" altLang="en-US" i="1" smtClean="0"/>
              <a:t>a mirror </a:t>
            </a:r>
            <a:r>
              <a:rPr lang="en-NZ" altLang="en-US" smtClean="0"/>
              <a:t>of the community and of customers (who have diverse abilities too)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Having a welcoming attitude; listening; being flexible…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These are the things that I encourage the businesses that are members of BusinessNZ to do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What else helps? </a:t>
            </a:r>
          </a:p>
          <a:p>
            <a:pPr marL="171450" indent="-171450">
              <a:buFontTx/>
              <a:buChar char="•"/>
            </a:pPr>
            <a:r>
              <a:rPr lang="en-NZ" altLang="en-US" i="1" smtClean="0"/>
              <a:t>Trial periods </a:t>
            </a:r>
            <a:r>
              <a:rPr lang="en-NZ" altLang="en-US" smtClean="0"/>
              <a:t>are a useful thing – they give the opportunity to display your skills, attitude and customer focus – I’d suggest viewing a trial period not as a “trial” but as a great opportunity</a:t>
            </a:r>
          </a:p>
          <a:p>
            <a:pPr marL="171450" indent="-171450">
              <a:buFontTx/>
              <a:buChar char="•"/>
            </a:pPr>
            <a:r>
              <a:rPr lang="en-NZ" altLang="en-US" i="1" smtClean="0"/>
              <a:t>Working out where your heart lies </a:t>
            </a:r>
            <a:r>
              <a:rPr lang="en-NZ" altLang="en-US" smtClean="0"/>
              <a:t>– getting qualified in an applied skill takes time &amp; effort; ‘falling in love with the customer’ also takes commitment, so it makes sense to make that effort in an area you care about.  What job would you </a:t>
            </a:r>
            <a:r>
              <a:rPr lang="en-NZ" altLang="en-US" i="1" smtClean="0"/>
              <a:t>really</a:t>
            </a:r>
            <a:r>
              <a:rPr lang="en-NZ" altLang="en-US" smtClean="0"/>
              <a:t> want to do?  Take time to work out where your heart lies, then make the investment in that area</a:t>
            </a:r>
          </a:p>
          <a:p>
            <a:pPr marL="171450" indent="-171450">
              <a:buFontTx/>
              <a:buChar char="•"/>
            </a:pPr>
            <a:r>
              <a:rPr lang="en-NZ" altLang="en-US" smtClean="0"/>
              <a:t>Investing in employment is a great thing to do.</a:t>
            </a:r>
          </a:p>
          <a:p>
            <a:pPr marL="171450" indent="-171450">
              <a:buFontTx/>
              <a:buChar char="•"/>
            </a:pPr>
            <a:endParaRPr lang="en-NZ" altLang="en-US" smtClean="0"/>
          </a:p>
          <a:p>
            <a:pPr marL="171450" indent="-171450">
              <a:buFontTx/>
              <a:buChar char="•"/>
            </a:pPr>
            <a:endParaRPr lang="en-NZ" altLang="en-US" smtClean="0"/>
          </a:p>
          <a:p>
            <a:pPr marL="171450" indent="-171450">
              <a:buFontTx/>
              <a:buChar char="•"/>
            </a:pPr>
            <a:endParaRPr lang="en-NZ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C11DD8D4-87C4-43EF-B96E-C7022E37863A}" type="slidenum">
              <a:rPr lang="en-AU" altLang="en-US" sz="1200" smtClean="0"/>
              <a:pPr/>
              <a:t>4</a:t>
            </a:fld>
            <a:endParaRPr lang="en-AU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NZ CMYK+Line paths 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638800"/>
            <a:ext cx="236855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92926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2578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7136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8003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832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88802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28394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53684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6074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696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496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7" descr="BNZ CMYK+Line paths RGB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900738"/>
            <a:ext cx="1682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47" r:id="rId1"/>
    <p:sldLayoutId id="2147484237" r:id="rId2"/>
    <p:sldLayoutId id="2147484238" r:id="rId3"/>
    <p:sldLayoutId id="2147484239" r:id="rId4"/>
    <p:sldLayoutId id="2147484240" r:id="rId5"/>
    <p:sldLayoutId id="2147484241" r:id="rId6"/>
    <p:sldLayoutId id="2147484242" r:id="rId7"/>
    <p:sldLayoutId id="2147484243" r:id="rId8"/>
    <p:sldLayoutId id="2147484244" r:id="rId9"/>
    <p:sldLayoutId id="2147484245" r:id="rId10"/>
    <p:sldLayoutId id="21474842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8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800000"/>
          </a:solidFill>
          <a:latin typeface="Arial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800000"/>
          </a:solidFill>
          <a:latin typeface="Arial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800000"/>
          </a:solidFill>
          <a:latin typeface="Arial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800000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800000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800000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800000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800000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341438"/>
            <a:ext cx="7993062" cy="1935162"/>
          </a:xfrm>
        </p:spPr>
        <p:txBody>
          <a:bodyPr/>
          <a:lstStyle/>
          <a:p>
            <a:pPr eaLnBrk="1" hangingPunct="1"/>
            <a:r>
              <a:rPr lang="en-NZ" altLang="en-US" sz="4000" smtClean="0"/>
              <a:t>Employment as investment</a:t>
            </a:r>
            <a:endParaRPr lang="en-GB" altLang="en-US" sz="4000" b="0" i="1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284538"/>
            <a:ext cx="7561263" cy="2016125"/>
          </a:xfrm>
        </p:spPr>
        <p:txBody>
          <a:bodyPr/>
          <a:lstStyle/>
          <a:p>
            <a:pPr eaLnBrk="1" hangingPunct="1"/>
            <a:r>
              <a:rPr lang="en-US" altLang="en-US" i="1" smtClean="0">
                <a:cs typeface="Times New Roman" pitchFamily="18" charset="0"/>
              </a:rPr>
              <a:t>Phil O’Reilly BusinessNZ</a:t>
            </a:r>
          </a:p>
          <a:p>
            <a:pPr eaLnBrk="1" hangingPunct="1"/>
            <a:endParaRPr lang="en-US" altLang="en-US" i="1" smtClean="0">
              <a:cs typeface="Times New Roman" pitchFamily="18" charset="0"/>
            </a:endParaRPr>
          </a:p>
          <a:p>
            <a:pPr eaLnBrk="1" hangingPunct="1"/>
            <a:r>
              <a:rPr lang="en-US" altLang="en-US" smtClean="0">
                <a:cs typeface="Times New Roman" pitchFamily="18" charset="0"/>
              </a:rPr>
              <a:t>Disabled Persons Assembly NZ</a:t>
            </a:r>
          </a:p>
          <a:p>
            <a:pPr eaLnBrk="1" hangingPunct="1"/>
            <a:r>
              <a:rPr lang="en-US" altLang="en-US" smtClean="0">
                <a:cs typeface="Times New Roman" pitchFamily="18" charset="0"/>
              </a:rPr>
              <a:t>16 April 2014</a:t>
            </a:r>
          </a:p>
          <a:p>
            <a:pPr eaLnBrk="1" hangingPunct="1"/>
            <a:endParaRPr lang="en-GB" altLang="en-US" i="1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smtClean="0"/>
              <a:t>Investment for…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843213" y="1981200"/>
            <a:ext cx="5614987" cy="3886200"/>
          </a:xfrm>
        </p:spPr>
        <p:txBody>
          <a:bodyPr/>
          <a:lstStyle/>
          <a:p>
            <a:r>
              <a:rPr lang="en-NZ" altLang="en-US" smtClean="0"/>
              <a:t>Employer</a:t>
            </a:r>
          </a:p>
          <a:p>
            <a:r>
              <a:rPr lang="en-NZ" altLang="en-US" smtClean="0"/>
              <a:t>Employee</a:t>
            </a:r>
          </a:p>
          <a:p>
            <a:r>
              <a:rPr lang="en-NZ" altLang="en-US" smtClean="0"/>
              <a:t>Community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smtClean="0"/>
              <a:t>Success in employment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843213" y="1989138"/>
            <a:ext cx="5614987" cy="3886200"/>
          </a:xfrm>
        </p:spPr>
        <p:txBody>
          <a:bodyPr/>
          <a:lstStyle/>
          <a:p>
            <a:r>
              <a:rPr lang="en-NZ" altLang="en-US" smtClean="0"/>
              <a:t>Applied skills</a:t>
            </a:r>
          </a:p>
          <a:p>
            <a:r>
              <a:rPr lang="en-NZ" altLang="en-US" smtClean="0"/>
              <a:t>Connecting</a:t>
            </a:r>
          </a:p>
          <a:p>
            <a:r>
              <a:rPr lang="en-NZ" altLang="en-US" smtClean="0"/>
              <a:t>Customer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smtClean="0"/>
              <a:t>What helps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1775" y="1981200"/>
            <a:ext cx="5686425" cy="388620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NZ" dirty="0" smtClean="0"/>
              <a:t>People first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NZ" dirty="0" smtClean="0"/>
              <a:t>Benefits from diverse abilities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NZ" dirty="0" smtClean="0"/>
              <a:t>A mirror of the community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NZ" dirty="0" smtClean="0"/>
              <a:t>Flexibility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NZ" dirty="0" smtClean="0"/>
              <a:t>Trial periods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NZ" dirty="0" smtClean="0"/>
              <a:t>Where is your heart</a:t>
            </a:r>
          </a:p>
          <a:p>
            <a:pPr>
              <a:defRPr/>
            </a:pP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6279</TotalTime>
  <Words>609</Words>
  <Application>Microsoft Office PowerPoint</Application>
  <PresentationFormat>On-screen Show (4:3)</PresentationFormat>
  <Paragraphs>50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 Presentation</vt:lpstr>
      <vt:lpstr>Employment as investment</vt:lpstr>
      <vt:lpstr>Investment for…</vt:lpstr>
      <vt:lpstr>Success in employment</vt:lpstr>
      <vt:lpstr>What helps</vt:lpstr>
    </vt:vector>
  </TitlesOfParts>
  <Company>DNA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Labone</dc:creator>
  <cp:lastModifiedBy>Sally Champion</cp:lastModifiedBy>
  <cp:revision>1218</cp:revision>
  <cp:lastPrinted>2014-04-14T23:47:47Z</cp:lastPrinted>
  <dcterms:created xsi:type="dcterms:W3CDTF">2005-11-07T00:38:04Z</dcterms:created>
  <dcterms:modified xsi:type="dcterms:W3CDTF">2014-04-29T01:43:40Z</dcterms:modified>
</cp:coreProperties>
</file>