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sldIdLst>
    <p:sldId id="257" r:id="rId3"/>
    <p:sldId id="260" r:id="rId4"/>
    <p:sldId id="264" r:id="rId5"/>
    <p:sldId id="265" r:id="rId6"/>
    <p:sldId id="273" r:id="rId7"/>
    <p:sldId id="274" r:id="rId8"/>
    <p:sldId id="275" r:id="rId9"/>
    <p:sldId id="276" r:id="rId10"/>
    <p:sldId id="283" r:id="rId11"/>
    <p:sldId id="277" r:id="rId12"/>
    <p:sldId id="278" r:id="rId13"/>
    <p:sldId id="28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425484" y="6249395"/>
            <a:ext cx="77376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7524" y="6249395"/>
            <a:ext cx="2187960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Our Treaty. Our Rights.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249" y="6249395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75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8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57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3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1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5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4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7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0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0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8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425484" y="6286745"/>
            <a:ext cx="77376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7524" y="6286745"/>
            <a:ext cx="2187960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Our Treaty. Our Rights.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249" y="6286745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80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6C9C9F7-5297-4F05-82ED-04971C36C4D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01/05/2014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61E6C9E-E405-42B8-BDD7-A89892E1B7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4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16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5232" y="1908256"/>
            <a:ext cx="6577233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Convention:</a:t>
            </a:r>
          </a:p>
          <a:p>
            <a:r>
              <a:rPr lang="en-US" sz="88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Tool for my life </a:t>
            </a:r>
            <a:endParaRPr lang="en-US" sz="8800" b="1" baseline="30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772" y="5874565"/>
            <a:ext cx="394677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>
                <a:solidFill>
                  <a:schemeClr val="bg1"/>
                </a:solidFill>
                <a:latin typeface="Arial"/>
                <a:cs typeface="Arial"/>
              </a:rPr>
              <a:t>Presented by</a:t>
            </a:r>
            <a:r>
              <a:rPr lang="en-US" sz="2000" b="1" baseline="30000" dirty="0">
                <a:solidFill>
                  <a:schemeClr val="bg1"/>
                </a:solidFill>
                <a:latin typeface="Arial"/>
                <a:cs typeface="Arial"/>
              </a:rPr>
              <a:t> Rachel Noble CEO </a:t>
            </a:r>
            <a:r>
              <a:rPr lang="en-US" sz="2000" baseline="30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000" baseline="30000" dirty="0" smtClean="0">
                <a:solidFill>
                  <a:schemeClr val="bg1"/>
                </a:solidFill>
                <a:latin typeface="Arial"/>
                <a:cs typeface="Arial"/>
              </a:rPr>
              <a:t>April 2014</a:t>
            </a:r>
            <a:endParaRPr lang="en-US" sz="2000" baseline="30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21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Resources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Our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hearts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Our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passion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Our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commitment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Our energy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Our willingness to learn</a:t>
            </a: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Outcome: a Paradigm Shift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Are we actually ready to make the shift?      </a:t>
            </a:r>
            <a:r>
              <a:rPr lang="en-NZ" sz="3200" i="1" dirty="0" smtClean="0">
                <a:solidFill>
                  <a:prstClr val="black"/>
                </a:solidFill>
                <a:latin typeface="Calibri"/>
              </a:rPr>
              <a:t>Keen as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Are we applying old ways of thinking and working?   </a:t>
            </a:r>
            <a:r>
              <a:rPr lang="en-NZ" sz="3200" i="1" dirty="0" smtClean="0">
                <a:solidFill>
                  <a:prstClr val="black"/>
                </a:solidFill>
                <a:latin typeface="Calibri"/>
              </a:rPr>
              <a:t>A constant challenge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Are we actually thinking and working in accordance with the intent of the Convention?   </a:t>
            </a:r>
            <a:r>
              <a:rPr lang="en-NZ" sz="3200" i="1" dirty="0" smtClean="0">
                <a:solidFill>
                  <a:prstClr val="black"/>
                </a:solidFill>
                <a:latin typeface="Calibri"/>
              </a:rPr>
              <a:t>Having fun learning how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Have we internalised how we will live, talk and work in the Convention environment?   </a:t>
            </a:r>
            <a:r>
              <a:rPr lang="en-NZ" sz="3200" i="1" dirty="0" smtClean="0">
                <a:solidFill>
                  <a:prstClr val="black"/>
                </a:solidFill>
                <a:latin typeface="Calibri"/>
              </a:rPr>
              <a:t>A good question</a:t>
            </a: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0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881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Outcome: call from the sector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10000"/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Agenda for Change – agreement to</a:t>
            </a:r>
          </a:p>
          <a:p>
            <a:pPr>
              <a:buSzPct val="110000"/>
            </a:pPr>
            <a:endParaRPr lang="en-NZ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Collaborate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Change attitudes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Comply with the CRPD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Focus on access, education, service funding, abuse/safety, productivity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GB" sz="3200" b="1" dirty="0" smtClean="0"/>
              <a:t>Health </a:t>
            </a:r>
            <a:r>
              <a:rPr lang="en-GB" sz="3200" b="1" dirty="0"/>
              <a:t>&amp; </a:t>
            </a:r>
            <a:r>
              <a:rPr lang="en-GB" sz="3200" b="1" dirty="0" smtClean="0"/>
              <a:t>Well-being</a:t>
            </a:r>
            <a:endParaRPr lang="en-NZ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91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 way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NZ" i="1" dirty="0" smtClean="0"/>
              <a:t>three operational strategies to implement the CRPD</a:t>
            </a:r>
          </a:p>
          <a:p>
            <a:pPr marL="0" indent="0" algn="ctr">
              <a:buNone/>
            </a:pPr>
            <a:endParaRPr lang="en-NZ" i="1" dirty="0" smtClean="0"/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Mutual Responsibility of Governments and DPO’s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Partnerships with Governments, UN Organisations, DPO’s, professionals, civil society, research institutes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Promoting Article 4, 32, 33:  capacity building, information sharing, experiences, training programmes, research, access to scientific and technical knowledge, assistive technologies, transfer of technologies – a Catalysts for the Growth of DPO’s in each nation.</a:t>
            </a:r>
          </a:p>
        </p:txBody>
      </p:sp>
    </p:spTree>
    <p:extLst>
      <p:ext uri="{BB962C8B-B14F-4D97-AF65-F5344CB8AC3E}">
        <p14:creationId xmlns:p14="http://schemas.microsoft.com/office/powerpoint/2010/main" val="217454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Convention: Tool for my life.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Tools:  Raw goods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2023869"/>
            <a:ext cx="695656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Blip>
                <a:blip r:embed="rId2"/>
              </a:buBlip>
            </a:pPr>
            <a:r>
              <a:rPr lang="en-US" sz="2400" dirty="0" smtClean="0"/>
              <a:t>Me!  </a:t>
            </a: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US" sz="2400" dirty="0" smtClean="0"/>
              <a:t>Family members especially Grandma with her two walking sticks</a:t>
            </a: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US" sz="2400" dirty="0" smtClean="0"/>
              <a:t>Multiple classmates, students, colleagues, friends</a:t>
            </a:r>
          </a:p>
          <a:p>
            <a:pPr marL="342900" indent="-342900">
              <a:buSzPct val="110000"/>
              <a:buBlip>
                <a:blip r:embed="rId2"/>
              </a:buBlip>
            </a:pPr>
            <a:endParaRPr lang="en-US" sz="2400" dirty="0" smtClean="0"/>
          </a:p>
          <a:p>
            <a:pPr marL="342900" indent="-342900">
              <a:buSzPct val="110000"/>
              <a:buBlip>
                <a:blip r:embed="rId2"/>
              </a:buBlip>
            </a:pPr>
            <a:endParaRPr lang="en-US" sz="2400" dirty="0"/>
          </a:p>
          <a:p>
            <a:pPr>
              <a:buSzPct val="110000"/>
            </a:pPr>
            <a:r>
              <a:rPr lang="en-US" sz="2400" dirty="0" smtClean="0"/>
              <a:t>The Convention validates us, values us and </a:t>
            </a:r>
            <a:r>
              <a:rPr lang="en-US" sz="2400" dirty="0" err="1" smtClean="0"/>
              <a:t>recognises</a:t>
            </a:r>
            <a:r>
              <a:rPr lang="en-US" sz="2400" dirty="0" smtClean="0"/>
              <a:t> our contribution in this world.</a:t>
            </a:r>
          </a:p>
          <a:p>
            <a:pPr>
              <a:buSzPct val="110000"/>
            </a:pPr>
            <a:endParaRPr lang="en-US" sz="2400" i="1" dirty="0"/>
          </a:p>
          <a:p>
            <a:pPr>
              <a:buSzPct val="110000"/>
            </a:pPr>
            <a:r>
              <a:rPr lang="en-US" sz="2400" i="1" dirty="0" smtClean="0"/>
              <a:t>We knew it, now we really know it!  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20895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Tools: Foundation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2023869"/>
            <a:ext cx="69565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US" sz="2400" dirty="0" smtClean="0">
                <a:solidFill>
                  <a:srgbClr val="000000"/>
                </a:solidFill>
              </a:rPr>
              <a:t>Human Rights Declaration 1948 </a:t>
            </a:r>
          </a:p>
          <a:p>
            <a:pPr>
              <a:buSzPct val="110000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US" sz="2400" dirty="0" smtClean="0">
                <a:solidFill>
                  <a:srgbClr val="000000"/>
                </a:solidFill>
              </a:rPr>
              <a:t>All People Are Born Free And Equal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SzPct val="110000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SzPct val="110000"/>
            </a:pPr>
            <a:r>
              <a:rPr lang="en-US" sz="2400" i="1" dirty="0" smtClean="0">
                <a:solidFill>
                  <a:srgbClr val="000000"/>
                </a:solidFill>
              </a:rPr>
              <a:t>The Convention articulates this for us, because WE defined ‘free and equal’ for ourselves.</a:t>
            </a:r>
          </a:p>
          <a:p>
            <a:pPr>
              <a:buSzPct val="110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SzPct val="110000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96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Tools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2023869"/>
            <a:ext cx="695656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Respect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for inherent </a:t>
            </a:r>
            <a:r>
              <a:rPr lang="en-US" sz="3200" b="1" dirty="0">
                <a:solidFill>
                  <a:prstClr val="black"/>
                </a:solidFill>
                <a:latin typeface="Calibri"/>
              </a:rPr>
              <a:t>dignity,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individual autonomy including the </a:t>
            </a:r>
            <a:r>
              <a:rPr lang="en-US" sz="3200" b="1" dirty="0">
                <a:solidFill>
                  <a:prstClr val="black"/>
                </a:solidFill>
                <a:latin typeface="Calibri"/>
              </a:rPr>
              <a:t>freedom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to make one's own </a:t>
            </a:r>
            <a:r>
              <a:rPr lang="en-US" sz="3200" b="1" dirty="0">
                <a:solidFill>
                  <a:prstClr val="black"/>
                </a:solidFill>
                <a:latin typeface="Calibri"/>
              </a:rPr>
              <a:t>choices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, and </a:t>
            </a:r>
            <a:r>
              <a:rPr lang="en-US" sz="3200" b="1" dirty="0">
                <a:solidFill>
                  <a:prstClr val="black"/>
                </a:solidFill>
                <a:latin typeface="Calibri"/>
              </a:rPr>
              <a:t>independence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persons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r>
              <a:rPr lang="en-US" sz="3200" i="1" dirty="0" smtClean="0">
                <a:solidFill>
                  <a:prstClr val="black"/>
                </a:solidFill>
                <a:latin typeface="Calibri"/>
              </a:rPr>
              <a:t>Do </a:t>
            </a:r>
            <a:r>
              <a:rPr lang="en-US" sz="3200" i="1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3200" i="1" dirty="0" smtClean="0">
                <a:solidFill>
                  <a:prstClr val="black"/>
                </a:solidFill>
                <a:latin typeface="Calibri"/>
              </a:rPr>
              <a:t>/we need to dream of this?</a:t>
            </a:r>
          </a:p>
          <a:p>
            <a:pPr>
              <a:buSzPct val="110000"/>
            </a:pPr>
            <a:r>
              <a:rPr lang="en-US" sz="3200" i="1" dirty="0" smtClean="0">
                <a:solidFill>
                  <a:prstClr val="black"/>
                </a:solidFill>
                <a:latin typeface="Calibri"/>
              </a:rPr>
              <a:t>The Convention sets the stage for this to become a real feeling, a real experience.</a:t>
            </a: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9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Tools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2" y="1491615"/>
            <a:ext cx="6956561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Disability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is a  </a:t>
            </a:r>
            <a:r>
              <a:rPr lang="en-NZ" sz="3200" b="1" dirty="0">
                <a:solidFill>
                  <a:prstClr val="black"/>
                </a:solidFill>
                <a:latin typeface="Calibri"/>
              </a:rPr>
              <a:t>evolving concept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.  Result of environmental and attitudinal </a:t>
            </a: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barriers </a:t>
            </a:r>
            <a:r>
              <a:rPr lang="en-NZ" sz="3200" i="1" dirty="0" smtClean="0">
                <a:solidFill>
                  <a:prstClr val="black"/>
                </a:solidFill>
                <a:latin typeface="Calibri"/>
              </a:rPr>
              <a:t>so its not me!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Recognise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our </a:t>
            </a:r>
            <a:r>
              <a:rPr lang="en-NZ" sz="3200" b="1" dirty="0">
                <a:solidFill>
                  <a:prstClr val="black"/>
                </a:solidFill>
                <a:latin typeface="Calibri"/>
              </a:rPr>
              <a:t>valued role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, our </a:t>
            </a:r>
            <a:r>
              <a:rPr lang="en-NZ" sz="3200" b="1" dirty="0">
                <a:solidFill>
                  <a:prstClr val="black"/>
                </a:solidFill>
                <a:latin typeface="Calibri"/>
              </a:rPr>
              <a:t>contributions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significant advances in the human, social and economic development of society and the eradication of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poverty </a:t>
            </a:r>
            <a:r>
              <a:rPr lang="en-US" sz="3200" i="1" dirty="0" smtClean="0">
                <a:solidFill>
                  <a:prstClr val="black"/>
                </a:solidFill>
                <a:latin typeface="Calibri"/>
              </a:rPr>
              <a:t>a world without us would be bland</a:t>
            </a: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9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Tools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US" sz="3200" i="1" dirty="0" smtClean="0"/>
              <a:t>Recognizing </a:t>
            </a:r>
            <a:r>
              <a:rPr lang="en-US" sz="3200" i="1" dirty="0"/>
              <a:t>the importance of </a:t>
            </a:r>
            <a:r>
              <a:rPr lang="en-US" sz="3200" b="1" i="1" dirty="0"/>
              <a:t>accessibility</a:t>
            </a:r>
            <a:r>
              <a:rPr lang="en-US" sz="3200" i="1" dirty="0"/>
              <a:t> to the </a:t>
            </a:r>
            <a:r>
              <a:rPr lang="en-US" sz="3200" b="1" i="1" dirty="0"/>
              <a:t>physical, social, economic and cultural environment, to health and education </a:t>
            </a:r>
            <a:r>
              <a:rPr lang="en-US" sz="3200" i="1" dirty="0"/>
              <a:t>and to </a:t>
            </a:r>
            <a:r>
              <a:rPr lang="en-US" sz="3200" b="1" i="1" dirty="0"/>
              <a:t>information and communication</a:t>
            </a:r>
            <a:r>
              <a:rPr lang="en-US" sz="3200" i="1" dirty="0"/>
              <a:t> </a:t>
            </a:r>
            <a:r>
              <a:rPr lang="en-US" sz="3200" i="1" dirty="0" smtClean="0"/>
              <a:t>as we’ve always been saying</a:t>
            </a: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r>
              <a:rPr lang="en-US" sz="3200" dirty="0" smtClean="0"/>
              <a:t>persons </a:t>
            </a:r>
            <a:r>
              <a:rPr lang="en-US" sz="3200" dirty="0"/>
              <a:t>with disabilities to fully </a:t>
            </a:r>
            <a:r>
              <a:rPr lang="en-US" sz="3200" b="1" dirty="0"/>
              <a:t>enjoy all human rights </a:t>
            </a:r>
            <a:r>
              <a:rPr lang="en-US" sz="3200" dirty="0"/>
              <a:t>and </a:t>
            </a:r>
            <a:r>
              <a:rPr lang="en-US" sz="3200" b="1" dirty="0"/>
              <a:t>fundamental </a:t>
            </a:r>
            <a:r>
              <a:rPr lang="en-US" sz="3200" b="1" dirty="0" smtClean="0"/>
              <a:t>freedoms</a:t>
            </a:r>
            <a:r>
              <a:rPr lang="en-US" sz="3200" b="1" i="1" dirty="0" smtClean="0"/>
              <a:t> </a:t>
            </a:r>
            <a:r>
              <a:rPr lang="en-US" sz="3200" i="1" dirty="0" err="1" smtClean="0"/>
              <a:t>ahhhhh</a:t>
            </a:r>
            <a:endParaRPr lang="en-GB" sz="3200" i="1" dirty="0"/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731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Resources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NZ" sz="2400" dirty="0">
              <a:solidFill>
                <a:srgbClr val="000000"/>
              </a:solidFill>
            </a:endParaRPr>
          </a:p>
          <a:p>
            <a:pPr marL="342900" lvl="0" indent="-342900">
              <a:buSzPct val="110000"/>
              <a:buBlip>
                <a:blip r:embed="rId2"/>
              </a:buBlip>
            </a:pPr>
            <a:r>
              <a:rPr lang="en-US" sz="2400" dirty="0">
                <a:solidFill>
                  <a:srgbClr val="000000"/>
                </a:solidFill>
              </a:rPr>
              <a:t>Article 4.3</a:t>
            </a:r>
          </a:p>
          <a:p>
            <a:pPr lvl="0">
              <a:buSzPct val="110000"/>
            </a:pPr>
            <a:r>
              <a:rPr lang="en-GB" sz="2400" dirty="0" smtClean="0">
                <a:solidFill>
                  <a:srgbClr val="000000"/>
                </a:solidFill>
              </a:rPr>
              <a:t>	actively </a:t>
            </a:r>
            <a:r>
              <a:rPr lang="en-GB" sz="2400" dirty="0">
                <a:solidFill>
                  <a:srgbClr val="000000"/>
                </a:solidFill>
              </a:rPr>
              <a:t>involve persons with disabilities, 	   </a:t>
            </a:r>
            <a:r>
              <a:rPr lang="en-GB" sz="2400" dirty="0" smtClean="0">
                <a:solidFill>
                  <a:srgbClr val="000000"/>
                </a:solidFill>
              </a:rPr>
              <a:t>	including </a:t>
            </a:r>
            <a:r>
              <a:rPr lang="en-GB" sz="2400" dirty="0">
                <a:solidFill>
                  <a:srgbClr val="000000"/>
                </a:solidFill>
              </a:rPr>
              <a:t>children with disabilities, through 	   </a:t>
            </a:r>
            <a:r>
              <a:rPr lang="en-GB" sz="2400" dirty="0" smtClean="0">
                <a:solidFill>
                  <a:srgbClr val="000000"/>
                </a:solidFill>
              </a:rPr>
              <a:t>	their </a:t>
            </a:r>
            <a:r>
              <a:rPr lang="en-GB" sz="2400" dirty="0">
                <a:solidFill>
                  <a:srgbClr val="000000"/>
                </a:solidFill>
              </a:rPr>
              <a:t>representative </a:t>
            </a:r>
            <a:r>
              <a:rPr lang="en-GB" sz="2400" dirty="0" smtClean="0">
                <a:solidFill>
                  <a:srgbClr val="000000"/>
                </a:solidFill>
              </a:rPr>
              <a:t>organizations</a:t>
            </a:r>
            <a:r>
              <a:rPr lang="en-GB" sz="3200" dirty="0" smtClean="0">
                <a:solidFill>
                  <a:srgbClr val="000000"/>
                </a:solidFill>
              </a:rPr>
              <a:t>: </a:t>
            </a:r>
            <a:r>
              <a:rPr lang="en-NZ" sz="2400" dirty="0" smtClean="0">
                <a:solidFill>
                  <a:srgbClr val="000000"/>
                </a:solidFill>
              </a:rPr>
              <a:t>Disabled  	Persons Organisations</a:t>
            </a:r>
          </a:p>
          <a:p>
            <a:pPr lvl="0">
              <a:buSzPct val="110000"/>
            </a:pPr>
            <a:endParaRPr lang="en-NZ" sz="2400" dirty="0" smtClean="0">
              <a:solidFill>
                <a:srgbClr val="000000"/>
              </a:solidFill>
            </a:endParaRPr>
          </a:p>
          <a:p>
            <a:pPr marL="342900" lvl="0" indent="-342900">
              <a:buSzPct val="110000"/>
              <a:buBlip>
                <a:blip r:embed="rId2"/>
              </a:buBlip>
            </a:pPr>
            <a:r>
              <a:rPr lang="en-NZ" sz="2400" dirty="0" smtClean="0">
                <a:solidFill>
                  <a:srgbClr val="000000"/>
                </a:solidFill>
              </a:rPr>
              <a:t>Article 33</a:t>
            </a:r>
          </a:p>
          <a:p>
            <a:pPr lvl="0">
              <a:buSzPct val="110000"/>
            </a:pPr>
            <a:r>
              <a:rPr lang="en-NZ" sz="2400" dirty="0">
                <a:solidFill>
                  <a:srgbClr val="000000"/>
                </a:solidFill>
              </a:rPr>
              <a:t>	</a:t>
            </a:r>
            <a:r>
              <a:rPr lang="en-NZ" sz="2400" dirty="0" smtClean="0">
                <a:solidFill>
                  <a:srgbClr val="000000"/>
                </a:solidFill>
              </a:rPr>
              <a:t>National implementation and monitoring</a:t>
            </a:r>
            <a:endParaRPr lang="en-NZ" sz="2400" dirty="0">
              <a:solidFill>
                <a:srgbClr val="000000"/>
              </a:solidFill>
            </a:endParaRPr>
          </a:p>
          <a:p>
            <a:pPr lvl="0"/>
            <a:r>
              <a:rPr lang="en-NZ" sz="2400" dirty="0">
                <a:solidFill>
                  <a:srgbClr val="000000"/>
                </a:solidFill>
              </a:rPr>
              <a:t>	    ‘Nothing </a:t>
            </a:r>
            <a:r>
              <a:rPr lang="en-NZ" sz="2400" dirty="0" smtClean="0">
                <a:solidFill>
                  <a:srgbClr val="000000"/>
                </a:solidFill>
              </a:rPr>
              <a:t>about </a:t>
            </a:r>
            <a:r>
              <a:rPr lang="en-NZ" sz="2400" dirty="0">
                <a:solidFill>
                  <a:srgbClr val="000000"/>
                </a:solidFill>
              </a:rPr>
              <a:t>us without us</a:t>
            </a:r>
            <a:r>
              <a:rPr lang="en-NZ" sz="2400" dirty="0" smtClean="0">
                <a:solidFill>
                  <a:srgbClr val="000000"/>
                </a:solidFill>
              </a:rPr>
              <a:t>’</a:t>
            </a:r>
          </a:p>
          <a:p>
            <a:pPr lvl="0"/>
            <a:endParaRPr lang="en-NZ" sz="2400" dirty="0" smtClean="0">
              <a:solidFill>
                <a:srgbClr val="000000"/>
              </a:solidFill>
            </a:endParaRPr>
          </a:p>
          <a:p>
            <a:pPr lvl="0"/>
            <a:endParaRPr lang="en-NZ" sz="2400" dirty="0">
              <a:solidFill>
                <a:srgbClr val="000000"/>
              </a:solidFill>
            </a:endParaRPr>
          </a:p>
          <a:p>
            <a:pPr marL="342900" lvl="0" indent="-342900">
              <a:buSzPct val="110000"/>
              <a:buBlip>
                <a:blip r:embed="rId2"/>
              </a:buBlip>
            </a:pPr>
            <a:endParaRPr lang="en-GB" sz="3200" dirty="0">
              <a:solidFill>
                <a:srgbClr val="000000"/>
              </a:solidFill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32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Resources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i="1" dirty="0" smtClean="0">
              <a:solidFill>
                <a:srgbClr val="000000"/>
              </a:solidFill>
            </a:endParaRP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Disabled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people/people with </a:t>
            </a: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disabilities</a:t>
            </a: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shared </a:t>
            </a:r>
            <a:r>
              <a:rPr lang="en-NZ" sz="3200" dirty="0">
                <a:solidFill>
                  <a:prstClr val="black"/>
                </a:solidFill>
                <a:latin typeface="Calibri"/>
              </a:rPr>
              <a:t>aspirations</a:t>
            </a:r>
          </a:p>
          <a:p>
            <a:pPr marL="342900" lvl="0" indent="-342900">
              <a:buSzPct val="110000"/>
              <a:buBlip>
                <a:blip r:embed="rId2"/>
              </a:buBlip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260" y="3298746"/>
            <a:ext cx="3691436" cy="257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13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7137386" y="6288473"/>
            <a:ext cx="10618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DBF6B4CD-34B6-5741-8FD5-E3CFB2B803A3}" type="datetimeFigureOut">
              <a:rPr lang="en-US" smtClean="0">
                <a:solidFill>
                  <a:srgbClr val="000000"/>
                </a:solidFill>
              </a:rPr>
              <a:pPr/>
              <a:t>5/1/2014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4952" y="6288473"/>
            <a:ext cx="2742434" cy="365125"/>
          </a:xfrm>
          <a:prstGeom prst="rect">
            <a:avLst/>
          </a:prstGeom>
        </p:spPr>
        <p:txBody>
          <a:bodyPr/>
          <a:lstStyle>
            <a:lvl1pPr>
              <a:defRPr lang="en-US" sz="1300" b="1" i="0" u="none" strike="noStrike" baseline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Convention: Tool for my life.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1554" y="6288473"/>
            <a:ext cx="569231" cy="365125"/>
          </a:xfrm>
          <a:prstGeom prst="rect">
            <a:avLst/>
          </a:prstGeom>
        </p:spPr>
        <p:txBody>
          <a:bodyPr/>
          <a:lstStyle>
            <a:lvl1pPr algn="r">
              <a:defRPr sz="1300" b="1">
                <a:latin typeface="Arial"/>
                <a:cs typeface="Arial"/>
              </a:defRPr>
            </a:lvl1pPr>
          </a:lstStyle>
          <a:p>
            <a:fld id="{05F68D9A-C01B-CE40-BC5F-D0ED96ADA478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23" y="851063"/>
            <a:ext cx="51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159"/>
                </a:solidFill>
              </a:rPr>
              <a:t>Resources  </a:t>
            </a:r>
            <a:endParaRPr lang="en-US" sz="2800" b="1" dirty="0">
              <a:solidFill>
                <a:srgbClr val="0021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1374283"/>
            <a:ext cx="695656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i="1" dirty="0" smtClean="0">
              <a:solidFill>
                <a:srgbClr val="000000"/>
              </a:solidFill>
            </a:endParaRP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Allies</a:t>
            </a:r>
          </a:p>
          <a:p>
            <a:pPr marL="342900" indent="-342900">
              <a:buSzPct val="110000"/>
              <a:buBlip>
                <a:blip r:embed="rId2"/>
              </a:buBlip>
            </a:pPr>
            <a:r>
              <a:rPr lang="en-NZ" sz="3200" dirty="0" smtClean="0">
                <a:solidFill>
                  <a:prstClr val="black"/>
                </a:solidFill>
                <a:latin typeface="Calibri"/>
              </a:rPr>
              <a:t>Families, providers, researchers, government officials, businesses, employers etc. etc. etc.</a:t>
            </a: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buSzPct val="110000"/>
              <a:buBlip>
                <a:blip r:embed="rId2"/>
              </a:buBlip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buSzPct val="110000"/>
            </a:pPr>
            <a:endParaRPr lang="en-NZ" sz="3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SzPct val="110000"/>
              <a:buFontTx/>
              <a:buBlip>
                <a:blip r:embed="rId2"/>
              </a:buBlip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8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PA Powerpoint">
      <a:dk1>
        <a:srgbClr val="000000"/>
      </a:dk1>
      <a:lt1>
        <a:srgbClr val="FFFFFF"/>
      </a:lt1>
      <a:dk2>
        <a:srgbClr val="002159"/>
      </a:dk2>
      <a:lt2>
        <a:srgbClr val="FFEF53"/>
      </a:lt2>
      <a:accent1>
        <a:srgbClr val="002159"/>
      </a:accent1>
      <a:accent2>
        <a:srgbClr val="67C2C8"/>
      </a:accent2>
      <a:accent3>
        <a:srgbClr val="FFEF53"/>
      </a:accent3>
      <a:accent4>
        <a:srgbClr val="EE8B94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554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way forward</vt:lpstr>
    </vt:vector>
  </TitlesOfParts>
  <Company>Creature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Niels Hunefeld</dc:creator>
  <cp:lastModifiedBy>Sally Champion</cp:lastModifiedBy>
  <cp:revision>24</cp:revision>
  <dcterms:created xsi:type="dcterms:W3CDTF">2013-09-20T04:53:25Z</dcterms:created>
  <dcterms:modified xsi:type="dcterms:W3CDTF">2014-05-01T03:34:57Z</dcterms:modified>
</cp:coreProperties>
</file>