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13"/>
  </p:notesMasterIdLst>
  <p:handoutMasterIdLst>
    <p:handoutMasterId r:id="rId14"/>
  </p:handoutMasterIdLst>
  <p:sldIdLst>
    <p:sldId id="261" r:id="rId3"/>
    <p:sldId id="263" r:id="rId4"/>
    <p:sldId id="264" r:id="rId5"/>
    <p:sldId id="265" r:id="rId6"/>
    <p:sldId id="273" r:id="rId7"/>
    <p:sldId id="266" r:id="rId8"/>
    <p:sldId id="268" r:id="rId9"/>
    <p:sldId id="269" r:id="rId10"/>
    <p:sldId id="272" r:id="rId11"/>
    <p:sldId id="270" r:id="rId12"/>
  </p:sldIdLst>
  <p:sldSz cx="9906000" cy="6858000" type="A4"/>
  <p:notesSz cx="6789738" cy="99298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6">
          <p15:clr>
            <a:srgbClr val="A4A3A4"/>
          </p15:clr>
        </p15:guide>
        <p15:guide id="2" orient="horz" pos="1062">
          <p15:clr>
            <a:srgbClr val="A4A3A4"/>
          </p15:clr>
        </p15:guide>
        <p15:guide id="3" orient="horz" pos="4205">
          <p15:clr>
            <a:srgbClr val="A4A3A4"/>
          </p15:clr>
        </p15:guide>
        <p15:guide id="4" orient="horz" pos="4109">
          <p15:clr>
            <a:srgbClr val="A4A3A4"/>
          </p15:clr>
        </p15:guide>
        <p15:guide id="5" pos="3120">
          <p15:clr>
            <a:srgbClr val="A4A3A4"/>
          </p15:clr>
        </p15:guide>
        <p15:guide id="6" pos="614">
          <p15:clr>
            <a:srgbClr val="A4A3A4"/>
          </p15:clr>
        </p15:guide>
        <p15:guide id="7" pos="57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67" autoAdjust="0"/>
    <p:restoredTop sz="94667" autoAdjust="0"/>
  </p:normalViewPr>
  <p:slideViewPr>
    <p:cSldViewPr snapToGrid="0">
      <p:cViewPr>
        <p:scale>
          <a:sx n="77" d="100"/>
          <a:sy n="77" d="100"/>
        </p:scale>
        <p:origin x="-1428" y="-42"/>
      </p:cViewPr>
      <p:guideLst>
        <p:guide orient="horz" pos="456"/>
        <p:guide orient="horz" pos="1062"/>
        <p:guide orient="horz" pos="4205"/>
        <p:guide orient="horz" pos="4109"/>
        <p:guide pos="3120"/>
        <p:guide pos="614"/>
        <p:guide pos="57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60128" cy="6012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BB2A5DD-0178-44A7-84C3-A369A7926A32}" type="datetimeFigureOut">
              <a:rPr lang="fi-FI"/>
              <a:pPr>
                <a:defRPr/>
              </a:pPr>
              <a:t>7.5.2014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E8ABEE-CFCD-4DF8-8E1B-513CCA2C3A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626024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E11CA8-C5EC-4957-B350-97D1C7807C45}" type="datetimeFigureOut">
              <a:rPr lang="fi-FI"/>
              <a:pPr>
                <a:defRPr/>
              </a:pPr>
              <a:t>7.5.2014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744538"/>
            <a:ext cx="537686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0838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6F9585-790A-413F-94A8-8B51E007DA5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842287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6214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00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952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55457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3347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38592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1393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B2B7C7CD-3726-4F9E-BD2D-E30D0787C538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26630" name="Dian numeron paikkamerkki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A372410-D040-4576-9BB7-BEE9DBE13A39}" type="slidenum">
              <a:rPr lang="fi-FI" smtClean="0"/>
              <a:pPr>
                <a:spcBef>
                  <a:spcPct val="0"/>
                </a:spcBef>
              </a:pPr>
              <a:t>9</a:t>
            </a:fld>
            <a:endParaRPr lang="fi-FI" smtClean="0"/>
          </a:p>
        </p:txBody>
      </p:sp>
    </p:spTree>
    <p:extLst>
      <p:ext uri="{BB962C8B-B14F-4D97-AF65-F5344CB8AC3E}">
        <p14:creationId xmlns:p14="http://schemas.microsoft.com/office/powerpoint/2010/main" val="3427268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CE0F133-C3F2-48C7-B645-C8907DB6ACA1}" type="datetime1">
              <a:rPr lang="fi-FI" smtClean="0"/>
              <a:pPr>
                <a:defRPr/>
              </a:pPr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42589D-B19A-4353-9C06-A1AE4ED5815B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992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_Kuntoutussäätiö"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2706688"/>
            <a:ext cx="9906000" cy="144462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5" name="Suorakulmio 4"/>
          <p:cNvSpPr/>
          <p:nvPr userDrawn="1"/>
        </p:nvSpPr>
        <p:spPr>
          <a:xfrm>
            <a:off x="4532313" y="6496050"/>
            <a:ext cx="5373687" cy="361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6" name="Suorakulmio 5"/>
          <p:cNvSpPr/>
          <p:nvPr userDrawn="1"/>
        </p:nvSpPr>
        <p:spPr>
          <a:xfrm>
            <a:off x="0" y="1484313"/>
            <a:ext cx="2006600" cy="215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100" b="1" dirty="0">
                <a:solidFill>
                  <a:schemeClr val="bg1"/>
                </a:solidFill>
                <a:latin typeface="Lucida Sans" pitchFamily="34" charset="0"/>
              </a:rPr>
              <a:t>Kuntoutussäätiö</a:t>
            </a:r>
          </a:p>
        </p:txBody>
      </p:sp>
      <p:sp>
        <p:nvSpPr>
          <p:cNvPr id="7" name="Päivämäärän paikkamerkki 3"/>
          <p:cNvSpPr txBox="1">
            <a:spLocks/>
          </p:cNvSpPr>
          <p:nvPr userDrawn="1"/>
        </p:nvSpPr>
        <p:spPr>
          <a:xfrm>
            <a:off x="195263" y="6448425"/>
            <a:ext cx="1247775" cy="220663"/>
          </a:xfrm>
          <a:prstGeom prst="rect">
            <a:avLst/>
          </a:prstGeom>
        </p:spPr>
        <p:txBody>
          <a:bodyPr/>
          <a:lstStyle>
            <a:lvl1pPr algn="l">
              <a:defRPr sz="900" b="1" i="0" spc="0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dirty="0" smtClean="0">
              <a:solidFill>
                <a:schemeClr val="tx1"/>
              </a:solidFill>
            </a:endParaRPr>
          </a:p>
        </p:txBody>
      </p:sp>
      <p:sp>
        <p:nvSpPr>
          <p:cNvPr id="8" name="Suorakulmio 7"/>
          <p:cNvSpPr/>
          <p:nvPr userDrawn="1"/>
        </p:nvSpPr>
        <p:spPr>
          <a:xfrm>
            <a:off x="9161463" y="3849688"/>
            <a:ext cx="744537" cy="282575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9" name="Kuva 18" descr="Kunt_merkki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438" y="6048375"/>
            <a:ext cx="388937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74725" y="2706688"/>
            <a:ext cx="8186738" cy="1443848"/>
          </a:xfrm>
        </p:spPr>
        <p:txBody>
          <a:bodyPr anchor="t"/>
          <a:lstStyle>
            <a:lvl1pPr algn="l">
              <a:defRPr sz="3200" spc="-100" baseline="0">
                <a:solidFill>
                  <a:schemeClr val="tx1"/>
                </a:solidFill>
                <a:latin typeface="Lucida Sans Typewriter Std" pitchFamily="49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974725" y="4150536"/>
            <a:ext cx="8186738" cy="1262688"/>
          </a:xfrm>
        </p:spPr>
        <p:txBody>
          <a:bodyPr/>
          <a:lstStyle>
            <a:lvl1pPr marL="0" indent="0" algn="l">
              <a:buNone/>
              <a:defRPr lang="fi-FI" dirty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10" name="Alatunnisteen paikkamerkki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900" b="1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6319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vupohja_valko_Kuntoutussääti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/>
          <p:cNvSpPr>
            <a:spLocks noGrp="1"/>
          </p:cNvSpPr>
          <p:nvPr>
            <p:ph type="body" sz="quarter" idx="10"/>
          </p:nvPr>
        </p:nvSpPr>
        <p:spPr>
          <a:xfrm>
            <a:off x="974723" y="1700212"/>
            <a:ext cx="8186739" cy="461493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3" name="Otsikko 12"/>
          <p:cNvSpPr>
            <a:spLocks noGrp="1"/>
          </p:cNvSpPr>
          <p:nvPr>
            <p:ph type="title"/>
          </p:nvPr>
        </p:nvSpPr>
        <p:spPr>
          <a:xfrm>
            <a:off x="974725" y="692695"/>
            <a:ext cx="8186738" cy="1007517"/>
          </a:xfrm>
        </p:spPr>
        <p:txBody>
          <a:bodyPr anchor="t"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Alatunnisteen paikkamerk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900" b="1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8935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_Kuntoutussäätiö"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2706688"/>
            <a:ext cx="9906000" cy="144462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5" name="Päivämäärän paikkamerkki 3"/>
          <p:cNvSpPr txBox="1">
            <a:spLocks/>
          </p:cNvSpPr>
          <p:nvPr userDrawn="1"/>
        </p:nvSpPr>
        <p:spPr>
          <a:xfrm>
            <a:off x="195263" y="6448425"/>
            <a:ext cx="1247775" cy="220663"/>
          </a:xfrm>
          <a:prstGeom prst="rect">
            <a:avLst/>
          </a:prstGeom>
        </p:spPr>
        <p:txBody>
          <a:bodyPr/>
          <a:lstStyle>
            <a:lvl1pPr algn="l">
              <a:defRPr sz="900" b="1" i="0" spc="0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dirty="0" smtClean="0">
              <a:solidFill>
                <a:schemeClr val="tx1"/>
              </a:solidFill>
            </a:endParaRPr>
          </a:p>
        </p:txBody>
      </p:sp>
      <p:sp>
        <p:nvSpPr>
          <p:cNvPr id="6" name="Suorakulmio 5"/>
          <p:cNvSpPr/>
          <p:nvPr userDrawn="1"/>
        </p:nvSpPr>
        <p:spPr>
          <a:xfrm>
            <a:off x="0" y="1484313"/>
            <a:ext cx="2006600" cy="215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100" b="1" dirty="0">
                <a:solidFill>
                  <a:schemeClr val="bg1"/>
                </a:solidFill>
                <a:latin typeface="Lucida Sans" pitchFamily="34" charset="0"/>
              </a:rPr>
              <a:t>Kuntoutussäätiö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974725" y="4150536"/>
            <a:ext cx="8186738" cy="1382944"/>
          </a:xfrm>
        </p:spPr>
        <p:txBody>
          <a:bodyPr/>
          <a:lstStyle>
            <a:lvl1pPr marL="0" indent="0" algn="l">
              <a:buNone/>
              <a:defRPr lang="fi-FI" dirty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18" name="Otsikko 1"/>
          <p:cNvSpPr>
            <a:spLocks noGrp="1"/>
          </p:cNvSpPr>
          <p:nvPr>
            <p:ph type="ctrTitle"/>
          </p:nvPr>
        </p:nvSpPr>
        <p:spPr>
          <a:xfrm>
            <a:off x="974725" y="2706688"/>
            <a:ext cx="8186738" cy="1443848"/>
          </a:xfrm>
        </p:spPr>
        <p:txBody>
          <a:bodyPr anchor="t"/>
          <a:lstStyle>
            <a:lvl1pPr algn="l">
              <a:defRPr sz="3200" spc="-100" baseline="0">
                <a:solidFill>
                  <a:schemeClr val="tx1"/>
                </a:solidFill>
                <a:latin typeface="Lucida Sans Typewriter Std" pitchFamily="49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7" name="Alatunnisteen paikkamerkki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900" b="1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23429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vupohja_musta_Kuntoutussääti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/>
          <p:cNvSpPr>
            <a:spLocks noGrp="1"/>
          </p:cNvSpPr>
          <p:nvPr>
            <p:ph type="body" sz="quarter" idx="10"/>
          </p:nvPr>
        </p:nvSpPr>
        <p:spPr>
          <a:xfrm>
            <a:off x="974723" y="1700212"/>
            <a:ext cx="8186739" cy="46149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3" name="Otsikko 12"/>
          <p:cNvSpPr>
            <a:spLocks noGrp="1"/>
          </p:cNvSpPr>
          <p:nvPr>
            <p:ph type="title"/>
          </p:nvPr>
        </p:nvSpPr>
        <p:spPr>
          <a:xfrm>
            <a:off x="974725" y="692695"/>
            <a:ext cx="8186738" cy="1007517"/>
          </a:xfrm>
        </p:spPr>
        <p:txBody>
          <a:bodyPr anchor="t"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Alatunnisteen paikkamerk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778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974725" y="692150"/>
            <a:ext cx="8280400" cy="720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74725" y="1557338"/>
            <a:ext cx="7939088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8" name="Päivämäärän paikkamerkki 3"/>
          <p:cNvSpPr txBox="1">
            <a:spLocks/>
          </p:cNvSpPr>
          <p:nvPr userDrawn="1"/>
        </p:nvSpPr>
        <p:spPr>
          <a:xfrm>
            <a:off x="2306638" y="6448425"/>
            <a:ext cx="1733550" cy="227013"/>
          </a:xfrm>
          <a:prstGeom prst="rect">
            <a:avLst/>
          </a:prstGeom>
        </p:spPr>
        <p:txBody>
          <a:bodyPr/>
          <a:lstStyle>
            <a:lvl1pPr algn="l">
              <a:defRPr sz="900" b="1" i="0" spc="0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82479A5-B55C-4CC4-8491-8D1FC989A69D}" type="datetimeFigureOut">
              <a:rPr lang="fi-FI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7.5.2014</a:t>
            </a:fld>
            <a:endParaRPr lang="fi-FI" dirty="0" smtClean="0"/>
          </a:p>
        </p:txBody>
      </p:sp>
      <p:sp>
        <p:nvSpPr>
          <p:cNvPr id="10" name="Dian numeron paikkamerkki 5"/>
          <p:cNvSpPr txBox="1">
            <a:spLocks/>
          </p:cNvSpPr>
          <p:nvPr userDrawn="1"/>
        </p:nvSpPr>
        <p:spPr>
          <a:xfrm>
            <a:off x="4040188" y="6453188"/>
            <a:ext cx="431800" cy="144462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bg1"/>
                </a:solidFill>
                <a:latin typeface="Lucida Sans Typewriter Std" pitchFamily="49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DF438F-B824-4460-A8A6-616256EF815F}" type="slidenum">
              <a:rPr lang="fi-FI" b="1" smtClean="0">
                <a:solidFill>
                  <a:schemeClr val="accent5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fi-FI" b="1" dirty="0" smtClean="0">
              <a:solidFill>
                <a:schemeClr val="accent5"/>
              </a:solidFill>
            </a:endParaRPr>
          </a:p>
        </p:txBody>
      </p:sp>
      <p:sp>
        <p:nvSpPr>
          <p:cNvPr id="13" name="Suorakulmio 12"/>
          <p:cNvSpPr/>
          <p:nvPr userDrawn="1"/>
        </p:nvSpPr>
        <p:spPr>
          <a:xfrm>
            <a:off x="7861300" y="6519863"/>
            <a:ext cx="2044700" cy="21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100" b="1" dirty="0">
                <a:solidFill>
                  <a:schemeClr val="tx1"/>
                </a:solidFill>
                <a:latin typeface="Lucida Sans" pitchFamily="34" charset="0"/>
              </a:rPr>
              <a:t>Kuntoutussäätiö</a:t>
            </a:r>
          </a:p>
        </p:txBody>
      </p:sp>
      <p:pic>
        <p:nvPicPr>
          <p:cNvPr id="1031" name="Kuva 13" descr="Kunt_merkki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438" y="5773738"/>
            <a:ext cx="388937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latunnisteen paikkamerkki 11"/>
          <p:cNvSpPr>
            <a:spLocks noGrp="1"/>
          </p:cNvSpPr>
          <p:nvPr>
            <p:ph type="ftr" sz="quarter" idx="3"/>
          </p:nvPr>
        </p:nvSpPr>
        <p:spPr>
          <a:xfrm>
            <a:off x="4471988" y="6519863"/>
            <a:ext cx="3306762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b="1" baseline="0">
                <a:solidFill>
                  <a:schemeClr val="bg1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  <p:cxnSp>
        <p:nvCxnSpPr>
          <p:cNvPr id="21" name="Suora yhdysviiva 20"/>
          <p:cNvCxnSpPr/>
          <p:nvPr userDrawn="1"/>
        </p:nvCxnSpPr>
        <p:spPr>
          <a:xfrm>
            <a:off x="0" y="6669088"/>
            <a:ext cx="4471988" cy="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-100">
          <a:solidFill>
            <a:srgbClr val="AFCA0B"/>
          </a:solidFill>
          <a:latin typeface="Lucida Sans Typewriter Std" pitchFamily="49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defRPr sz="20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1pPr>
      <a:lvl2pPr marL="266700" indent="-215900" algn="l" rtl="0" eaLnBrk="0" fontAlgn="base" hangingPunct="0">
        <a:spcBef>
          <a:spcPts val="600"/>
        </a:spcBef>
        <a:spcAft>
          <a:spcPct val="0"/>
        </a:spcAft>
        <a:buClr>
          <a:srgbClr val="AFCA0B"/>
        </a:buClr>
        <a:buFont typeface="Wingdings" pitchFamily="2" charset="2"/>
        <a:buChar char="§"/>
        <a:defRPr sz="20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2pPr>
      <a:lvl3pPr marL="447675" indent="-215900" algn="l" rtl="0" eaLnBrk="0" fontAlgn="base" hangingPunct="0">
        <a:spcBef>
          <a:spcPts val="600"/>
        </a:spcBef>
        <a:spcAft>
          <a:spcPct val="0"/>
        </a:spcAft>
        <a:buClr>
          <a:srgbClr val="AFCA0B"/>
        </a:buClr>
        <a:buFont typeface="Wingdings" pitchFamily="2" charset="2"/>
        <a:buChar char="§"/>
        <a:defRPr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3pPr>
      <a:lvl4pPr marL="720725" indent="-2159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4pPr>
      <a:lvl5pPr marL="987425" indent="-2159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974725" y="692150"/>
            <a:ext cx="8280400" cy="720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74725" y="1557338"/>
            <a:ext cx="7939088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0" name="Dian numeron paikkamerkki 5"/>
          <p:cNvSpPr txBox="1">
            <a:spLocks/>
          </p:cNvSpPr>
          <p:nvPr userDrawn="1"/>
        </p:nvSpPr>
        <p:spPr>
          <a:xfrm>
            <a:off x="4040188" y="6453188"/>
            <a:ext cx="431800" cy="144462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bg1"/>
                </a:solidFill>
                <a:latin typeface="Lucida Sans Typewriter Std" pitchFamily="49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0083085-FA94-46F1-A88D-B6269F309FAB}" type="slidenum">
              <a:rPr lang="fi-FI" b="1" smtClean="0">
                <a:solidFill>
                  <a:schemeClr val="accent5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fi-FI" b="1" dirty="0" smtClean="0">
              <a:solidFill>
                <a:schemeClr val="accent5"/>
              </a:solidFill>
            </a:endParaRPr>
          </a:p>
        </p:txBody>
      </p:sp>
      <p:sp>
        <p:nvSpPr>
          <p:cNvPr id="13" name="Suorakulmio 12"/>
          <p:cNvSpPr/>
          <p:nvPr userDrawn="1"/>
        </p:nvSpPr>
        <p:spPr>
          <a:xfrm>
            <a:off x="7861300" y="6519863"/>
            <a:ext cx="2044700" cy="21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100" b="1" dirty="0">
                <a:solidFill>
                  <a:schemeClr val="tx1"/>
                </a:solidFill>
                <a:latin typeface="Lucida Sans" pitchFamily="34" charset="0"/>
              </a:rPr>
              <a:t>Kuntoutussäätiö</a:t>
            </a:r>
          </a:p>
        </p:txBody>
      </p:sp>
      <p:cxnSp>
        <p:nvCxnSpPr>
          <p:cNvPr id="21" name="Suora yhdysviiva 20"/>
          <p:cNvCxnSpPr/>
          <p:nvPr userDrawn="1"/>
        </p:nvCxnSpPr>
        <p:spPr>
          <a:xfrm>
            <a:off x="0" y="6669088"/>
            <a:ext cx="4471988" cy="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Kuva 10" descr="Kunt_merkki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438" y="5773738"/>
            <a:ext cx="388937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äivämäärän paikkamerkki 3"/>
          <p:cNvSpPr txBox="1">
            <a:spLocks/>
          </p:cNvSpPr>
          <p:nvPr userDrawn="1"/>
        </p:nvSpPr>
        <p:spPr>
          <a:xfrm>
            <a:off x="2306638" y="6448425"/>
            <a:ext cx="1733550" cy="227013"/>
          </a:xfrm>
          <a:prstGeom prst="rect">
            <a:avLst/>
          </a:prstGeom>
        </p:spPr>
        <p:txBody>
          <a:bodyPr/>
          <a:lstStyle>
            <a:lvl1pPr algn="l">
              <a:defRPr sz="900" b="1" i="0" spc="0" baseline="0">
                <a:solidFill>
                  <a:schemeClr val="accent5"/>
                </a:solidFill>
                <a:latin typeface="Lucida Sans Typewriter Std" pitchFamily="49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82479A5-B55C-4CC4-8491-8D1FC989A69D}" type="datetimeFigureOut">
              <a:rPr lang="fi-FI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7.5.2014</a:t>
            </a:fld>
            <a:endParaRPr lang="fi-FI" dirty="0" smtClean="0"/>
          </a:p>
        </p:txBody>
      </p:sp>
      <p:sp>
        <p:nvSpPr>
          <p:cNvPr id="17" name="Alatunnisteen paikkamerkki 11"/>
          <p:cNvSpPr>
            <a:spLocks noGrp="1"/>
          </p:cNvSpPr>
          <p:nvPr>
            <p:ph type="ftr" sz="quarter" idx="3"/>
          </p:nvPr>
        </p:nvSpPr>
        <p:spPr>
          <a:xfrm>
            <a:off x="4471988" y="6519863"/>
            <a:ext cx="3306762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b="1" baseline="0">
                <a:solidFill>
                  <a:schemeClr val="bg1"/>
                </a:solidFill>
                <a:latin typeface="Lucida Sans Typewriter Std" pitchFamily="49" charset="0"/>
              </a:defRPr>
            </a:lvl1pPr>
          </a:lstStyle>
          <a:p>
            <a:pPr>
              <a:defRPr/>
            </a:pPr>
            <a:r>
              <a:rPr lang="fi-FI"/>
              <a:t>Alaviite</a:t>
            </a:r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0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-100">
          <a:solidFill>
            <a:srgbClr val="AFCA0B"/>
          </a:solidFill>
          <a:latin typeface="Lucida Sans Typewriter Std" pitchFamily="49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AFCA0B"/>
          </a:solidFill>
          <a:latin typeface="Lucida Sans Typewriter Std" pitchFamily="49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defRPr sz="20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1pPr>
      <a:lvl2pPr marL="266700" indent="-215900" algn="l" rtl="0" eaLnBrk="0" fontAlgn="base" hangingPunct="0">
        <a:spcBef>
          <a:spcPts val="600"/>
        </a:spcBef>
        <a:spcAft>
          <a:spcPct val="0"/>
        </a:spcAft>
        <a:buClr>
          <a:srgbClr val="AFCA0B"/>
        </a:buClr>
        <a:buFont typeface="Wingdings" pitchFamily="2" charset="2"/>
        <a:buChar char="§"/>
        <a:defRPr sz="20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2pPr>
      <a:lvl3pPr marL="447675" indent="-215900" algn="l" rtl="0" eaLnBrk="0" fontAlgn="base" hangingPunct="0">
        <a:spcBef>
          <a:spcPts val="600"/>
        </a:spcBef>
        <a:spcAft>
          <a:spcPct val="0"/>
        </a:spcAft>
        <a:buClr>
          <a:srgbClr val="AFCA0B"/>
        </a:buClr>
        <a:buFont typeface="Wingdings" pitchFamily="2" charset="2"/>
        <a:buChar char="§"/>
        <a:defRPr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3pPr>
      <a:lvl4pPr marL="720725" indent="-2159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4pPr>
      <a:lvl5pPr marL="987425" indent="-2159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 spc="-100">
          <a:solidFill>
            <a:schemeClr val="bg1"/>
          </a:solidFill>
          <a:latin typeface="Lucida 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/>
          <p:cNvSpPr/>
          <p:nvPr/>
        </p:nvSpPr>
        <p:spPr>
          <a:xfrm>
            <a:off x="-212562" y="1702917"/>
            <a:ext cx="10249601" cy="4862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i-FI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Mental</a:t>
            </a:r>
            <a:r>
              <a:rPr lang="fi-FI" sz="2800" b="1" dirty="0">
                <a:latin typeface="Arial" panose="020B0604020202020204" pitchFamily="34" charset="0"/>
                <a:cs typeface="Arial" panose="020B0604020202020204" pitchFamily="34" charset="0"/>
              </a:rPr>
              <a:t> Health </a:t>
            </a:r>
            <a:r>
              <a:rPr lang="fi-FI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r>
              <a:rPr lang="fi-FI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i-FI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i-FI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fi-FI" sz="2800" b="1" dirty="0">
                <a:latin typeface="Arial" panose="020B0604020202020204" pitchFamily="34" charset="0"/>
                <a:cs typeface="Arial" panose="020B0604020202020204" pitchFamily="34" charset="0"/>
              </a:rPr>
              <a:t> European 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</a:p>
          <a:p>
            <a:pPr algn="ctr"/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Wellington 16 </a:t>
            </a:r>
            <a:r>
              <a:rPr lang="fi-FI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April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2014, </a:t>
            </a:r>
            <a:r>
              <a:rPr lang="fi-FI" sz="2800" b="1" smtClean="0">
                <a:latin typeface="Arial" panose="020B0604020202020204" pitchFamily="34" charset="0"/>
                <a:cs typeface="Arial" panose="020B0604020202020204" pitchFamily="34" charset="0"/>
              </a:rPr>
              <a:t>Rehabilitation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International</a:t>
            </a:r>
          </a:p>
          <a:p>
            <a:pPr algn="ctr"/>
            <a:r>
              <a:rPr lang="fi-FI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Effective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r>
              <a:rPr lang="fi-F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Setting</a:t>
            </a:r>
            <a:endParaRPr lang="fi-FI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i-FI" dirty="0"/>
          </a:p>
          <a:p>
            <a:pPr algn="ctr"/>
            <a:endParaRPr lang="fi-FI" dirty="0" smtClean="0"/>
          </a:p>
          <a:p>
            <a:pPr algn="ctr"/>
            <a:endParaRPr lang="fi-FI" dirty="0"/>
          </a:p>
          <a:p>
            <a:pPr algn="ctr"/>
            <a:endParaRPr lang="fi-FI" dirty="0" smtClean="0"/>
          </a:p>
          <a:p>
            <a:pPr algn="ctr"/>
            <a:endParaRPr lang="fi-FI" dirty="0"/>
          </a:p>
          <a:p>
            <a:pPr algn="ctr"/>
            <a:endParaRPr lang="fi-FI" dirty="0" smtClean="0"/>
          </a:p>
          <a:p>
            <a:pPr algn="ctr"/>
            <a:endParaRPr lang="fi-FI" dirty="0">
              <a:latin typeface="Lucida Sans" panose="020B0602030504020204" pitchFamily="34" charset="0"/>
            </a:endParaRPr>
          </a:p>
          <a:p>
            <a:pPr algn="ctr"/>
            <a:r>
              <a:rPr lang="fi-FI" dirty="0" err="1">
                <a:latin typeface="Lucida Sans" panose="020B0602030504020204" pitchFamily="34" charset="0"/>
              </a:rPr>
              <a:t>Professor</a:t>
            </a:r>
            <a:r>
              <a:rPr lang="fi-FI" dirty="0">
                <a:latin typeface="Lucida Sans" panose="020B0602030504020204" pitchFamily="34" charset="0"/>
              </a:rPr>
              <a:t> Veijo Notkola</a:t>
            </a:r>
          </a:p>
          <a:p>
            <a:pPr algn="ctr"/>
            <a:r>
              <a:rPr lang="fi-FI" dirty="0" err="1">
                <a:latin typeface="Lucida Sans" panose="020B0602030504020204" pitchFamily="34" charset="0"/>
              </a:rPr>
              <a:t>Rehabilitation</a:t>
            </a:r>
            <a:r>
              <a:rPr lang="fi-FI" dirty="0">
                <a:latin typeface="Lucida Sans" panose="020B0602030504020204" pitchFamily="34" charset="0"/>
              </a:rPr>
              <a:t> Foundation, </a:t>
            </a:r>
            <a:r>
              <a:rPr lang="fi-FI" dirty="0" smtClean="0">
                <a:latin typeface="Lucida Sans" panose="020B0602030504020204" pitchFamily="34" charset="0"/>
              </a:rPr>
              <a:t>Finland</a:t>
            </a:r>
          </a:p>
          <a:p>
            <a:pPr algn="ctr"/>
            <a:r>
              <a:rPr lang="fi-FI" dirty="0" smtClean="0">
                <a:latin typeface="Lucida Sans" panose="020B0602030504020204" pitchFamily="34" charset="0"/>
              </a:rPr>
              <a:t> </a:t>
            </a:r>
            <a:endParaRPr lang="fi-FI" dirty="0">
              <a:latin typeface="Lucida Sans" panose="020B0602030504020204" pitchFamily="34" charset="0"/>
            </a:endParaRPr>
          </a:p>
          <a:p>
            <a:r>
              <a:rPr lang="fi-FI" dirty="0" smtClean="0"/>
              <a:t>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2967631" y="2817614"/>
            <a:ext cx="37641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i-FI" sz="4200" b="1" dirty="0">
                <a:latin typeface="Lucida Console" panose="020B0609040504020204" pitchFamily="49" charset="0"/>
              </a:rPr>
              <a:t> </a:t>
            </a:r>
            <a:r>
              <a:rPr lang="fi-FI" sz="4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Thank</a:t>
            </a:r>
            <a:r>
              <a:rPr lang="fi-FI" sz="4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i-FI" sz="4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</a:t>
            </a:r>
            <a:r>
              <a:rPr lang="fi-FI" sz="4200" b="1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436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isällön paikkamerkki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9" y="106857"/>
            <a:ext cx="8665028" cy="637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3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665116" y="410477"/>
            <a:ext cx="74861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2200" b="1" dirty="0" err="1">
                <a:solidFill>
                  <a:prstClr val="black"/>
                </a:solidFill>
                <a:latin typeface="Lucida Console" panose="020B0609040504020204" pitchFamily="49" charset="0"/>
              </a:rPr>
              <a:t>Recipients</a:t>
            </a:r>
            <a:r>
              <a:rPr lang="fi-FI" sz="2200" b="1" dirty="0">
                <a:solidFill>
                  <a:prstClr val="black"/>
                </a:solidFill>
                <a:latin typeface="Lucida Console" panose="020B0609040504020204" pitchFamily="49" charset="0"/>
              </a:rPr>
              <a:t> of </a:t>
            </a:r>
            <a:r>
              <a:rPr lang="fi-FI" sz="2200" b="1" dirty="0" err="1">
                <a:solidFill>
                  <a:prstClr val="black"/>
                </a:solidFill>
                <a:latin typeface="Lucida Console" panose="020B0609040504020204" pitchFamily="49" charset="0"/>
              </a:rPr>
              <a:t>rehabilitation</a:t>
            </a:r>
            <a:r>
              <a:rPr lang="fi-FI" sz="2200" b="1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fi-FI" sz="2200" b="1" dirty="0" err="1">
                <a:solidFill>
                  <a:prstClr val="black"/>
                </a:solidFill>
                <a:latin typeface="Lucida Console" panose="020B0609040504020204" pitchFamily="49" charset="0"/>
              </a:rPr>
              <a:t>benefits</a:t>
            </a:r>
            <a:r>
              <a:rPr lang="fi-FI" sz="2200" b="1" dirty="0">
                <a:solidFill>
                  <a:prstClr val="black"/>
                </a:solidFill>
                <a:latin typeface="Lucida Console" panose="020B0609040504020204" pitchFamily="49" charset="0"/>
              </a:rPr>
              <a:t> and </a:t>
            </a:r>
            <a:r>
              <a:rPr lang="fi-FI" sz="2200" b="1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services</a:t>
            </a:r>
            <a:r>
              <a:rPr lang="fi-FI" sz="2200" b="1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fi-FI" sz="2200" b="1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by</a:t>
            </a:r>
            <a:r>
              <a:rPr lang="fi-FI" sz="2200" b="1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fi-FI" sz="2200" b="1" dirty="0" err="1">
                <a:solidFill>
                  <a:prstClr val="black"/>
                </a:solidFill>
                <a:latin typeface="Lucida Console" panose="020B0609040504020204" pitchFamily="49" charset="0"/>
              </a:rPr>
              <a:t>disease</a:t>
            </a:r>
            <a:r>
              <a:rPr lang="fi-FI" sz="2200" b="1" dirty="0">
                <a:solidFill>
                  <a:prstClr val="black"/>
                </a:solidFill>
                <a:latin typeface="Lucida Console" panose="020B0609040504020204" pitchFamily="49" charset="0"/>
              </a:rPr>
              <a:t> in Finland, 1990-2012  </a:t>
            </a:r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6" y="1380215"/>
            <a:ext cx="8242627" cy="509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5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325482" y="250170"/>
            <a:ext cx="9027523" cy="6663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2300" b="1" dirty="0">
                <a:solidFill>
                  <a:srgbClr val="000000"/>
                </a:solidFill>
                <a:latin typeface="Lucida Console" panose="020B0609040504020204" pitchFamily="49" charset="0"/>
              </a:rPr>
              <a:t>WHO </a:t>
            </a:r>
            <a:r>
              <a:rPr lang="en-US" sz="2300" b="1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: </a:t>
            </a:r>
            <a:r>
              <a:rPr lang="en-US" sz="2300" b="1" dirty="0">
                <a:solidFill>
                  <a:srgbClr val="000000"/>
                </a:solidFill>
                <a:latin typeface="Lucida Console" panose="020B0609040504020204" pitchFamily="49" charset="0"/>
              </a:rPr>
              <a:t>European Mental Health Action Plan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increased </a:t>
            </a: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support 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for mental health needs in antenatal and postnatal care, screening for domestic violence and alcohol abuse; </a:t>
            </a:r>
            <a:endParaRPr lang="en-US" sz="20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opportunities for employment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, housing and education for people with mental health problems equal to those available to </a:t>
            </a: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others; 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community-based </a:t>
            </a: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mental health services accessible 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to all groups in the population</a:t>
            </a: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; 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therapeutic </a:t>
            </a: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hospital care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, offering individualized and civil </a:t>
            </a: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treatment; 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effective </a:t>
            </a: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treatment 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made available on criteria of both efficiency and fairness; </a:t>
            </a: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to 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ensure that people with mental health problems have a </a:t>
            </a:r>
            <a:r>
              <a:rPr lang="en-US" sz="2000" b="1" dirty="0">
                <a:solidFill>
                  <a:srgbClr val="000000"/>
                </a:solidFill>
                <a:latin typeface="Lucida Sans" panose="020B0602030504020204" pitchFamily="34" charset="0"/>
              </a:rPr>
              <a:t>life expectancy equal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 to that of the general population.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fi-FI" sz="14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fi-FI" sz="16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697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</a:rPr>
              <a:t>    The </a:t>
            </a:r>
            <a:r>
              <a:rPr lang="en-US" dirty="0">
                <a:solidFill>
                  <a:srgbClr val="000000"/>
                </a:solidFill>
              </a:rPr>
              <a:t>Action Plan will run through </a:t>
            </a:r>
            <a:r>
              <a:rPr lang="en-US" dirty="0" smtClean="0">
                <a:solidFill>
                  <a:srgbClr val="000000"/>
                </a:solidFill>
              </a:rPr>
              <a:t>2020. 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Further information is available on the </a:t>
            </a:r>
            <a:r>
              <a:rPr lang="en-US" dirty="0" smtClean="0">
                <a:solidFill>
                  <a:srgbClr val="000000"/>
                </a:solidFill>
              </a:rPr>
              <a:t>WHO Regional </a:t>
            </a:r>
            <a:r>
              <a:rPr lang="en-US" dirty="0">
                <a:solidFill>
                  <a:srgbClr val="000000"/>
                </a:solidFill>
              </a:rPr>
              <a:t>Office web site (http://www.euro.who.int/en/who-we-are/governance/regional-committee-for-europe/sixty-third-session/working-documents/eurrc6311-the-european-mental-health-action-plan).</a:t>
            </a:r>
            <a:r>
              <a:rPr lang="en-US" sz="2400" dirty="0">
                <a:solidFill>
                  <a:srgbClr val="000000"/>
                </a:solidFill>
                <a:latin typeface="Calibri" panose="020F0502020204030204"/>
              </a:rPr>
              <a:t> </a:t>
            </a:r>
            <a:endParaRPr lang="fi-FI" sz="24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Lucida Console" panose="020B0609040504020204" pitchFamily="49" charset="0"/>
              </a:rPr>
              <a:t>European Mental Health Action Plan </a:t>
            </a:r>
            <a:br>
              <a:rPr lang="en-US" dirty="0">
                <a:solidFill>
                  <a:srgbClr val="000000"/>
                </a:solidFill>
                <a:latin typeface="Lucida Console" panose="020B0609040504020204" pitchFamily="49" charset="0"/>
              </a:rPr>
            </a:b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Alaviite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5311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orakulmio 2"/>
          <p:cNvSpPr/>
          <p:nvPr/>
        </p:nvSpPr>
        <p:spPr>
          <a:xfrm>
            <a:off x="273231" y="211081"/>
            <a:ext cx="863563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Mental Health Systems in the European Union Member States, Status of Mental Health in Populations and Benefits to be Expected from Investments into Mental </a:t>
            </a:r>
            <a:r>
              <a:rPr lang="en-US" sz="2000" b="1" dirty="0" smtClean="0">
                <a:latin typeface="Arial Black" panose="020B0A04020102020204" pitchFamily="34" charset="0"/>
              </a:rPr>
              <a:t>Health,</a:t>
            </a:r>
            <a:r>
              <a:rPr lang="fi-FI" sz="2000" b="1" dirty="0">
                <a:latin typeface="Arial Black" panose="020B0A04020102020204" pitchFamily="34" charset="0"/>
              </a:rPr>
              <a:t> </a:t>
            </a:r>
            <a:r>
              <a:rPr lang="fi-FI" sz="2000" b="1" dirty="0" smtClean="0">
                <a:latin typeface="Arial Black" panose="020B0A04020102020204" pitchFamily="34" charset="0"/>
              </a:rPr>
              <a:t>Project </a:t>
            </a:r>
            <a:r>
              <a:rPr lang="fi-FI" sz="2000" b="1" dirty="0" err="1">
                <a:latin typeface="Arial Black" panose="020B0A04020102020204" pitchFamily="34" charset="0"/>
              </a:rPr>
              <a:t>Lead</a:t>
            </a:r>
            <a:r>
              <a:rPr lang="fi-FI" sz="2000" b="1" dirty="0">
                <a:latin typeface="Arial Black" panose="020B0A04020102020204" pitchFamily="34" charset="0"/>
              </a:rPr>
              <a:t>: Gerry </a:t>
            </a:r>
            <a:r>
              <a:rPr lang="fi-FI" sz="2000" b="1" dirty="0" err="1" smtClean="0">
                <a:latin typeface="Arial Black" panose="020B0A04020102020204" pitchFamily="34" charset="0"/>
              </a:rPr>
              <a:t>Carton</a:t>
            </a:r>
            <a:endParaRPr lang="fi-FI" sz="2000" b="1" dirty="0" smtClean="0">
              <a:latin typeface="Arial Black" panose="020B0A04020102020204" pitchFamily="34" charset="0"/>
            </a:endParaRPr>
          </a:p>
          <a:p>
            <a:endParaRPr lang="fi-FI" b="1" dirty="0">
              <a:latin typeface="Arial Black" panose="020B0A040201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Lucida Sans" panose="020B0602030504020204" pitchFamily="34" charset="0"/>
              </a:rPr>
              <a:t>29 </a:t>
            </a:r>
            <a:r>
              <a:rPr lang="en-US" sz="1900" dirty="0">
                <a:latin typeface="Lucida Sans" panose="020B0602030504020204" pitchFamily="34" charset="0"/>
              </a:rPr>
              <a:t>country profiles (EU Member States and other countries, </a:t>
            </a:r>
            <a:r>
              <a:rPr lang="en-US" sz="1900" dirty="0" smtClean="0">
                <a:latin typeface="Lucida Sans" panose="020B0602030504020204" pitchFamily="34" charset="0"/>
              </a:rPr>
              <a:t>including Croatia </a:t>
            </a:r>
            <a:r>
              <a:rPr lang="en-US" sz="1900" dirty="0">
                <a:latin typeface="Lucida Sans" panose="020B0602030504020204" pitchFamily="34" charset="0"/>
              </a:rPr>
              <a:t>and Norway)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Lucida Sans" panose="020B0602030504020204" pitchFamily="34" charset="0"/>
              </a:rPr>
              <a:t>suggestions </a:t>
            </a:r>
            <a:r>
              <a:rPr lang="en-US" sz="1900" dirty="0">
                <a:latin typeface="Lucida Sans" panose="020B0602030504020204" pitchFamily="34" charset="0"/>
              </a:rPr>
              <a:t>for </a:t>
            </a:r>
            <a:r>
              <a:rPr lang="en-US" sz="1900" b="1" dirty="0">
                <a:latin typeface="Lucida Sans" panose="020B0602030504020204" pitchFamily="34" charset="0"/>
              </a:rPr>
              <a:t>strengthening systems to support prevention and promotion;</a:t>
            </a:r>
            <a:r>
              <a:rPr lang="en-US" sz="1900" dirty="0">
                <a:latin typeface="Lucida Sans" panose="020B060203050402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Lucida Sans" panose="020B0602030504020204" pitchFamily="34" charset="0"/>
              </a:rPr>
              <a:t>to </a:t>
            </a:r>
            <a:r>
              <a:rPr lang="en-US" sz="1900" dirty="0" err="1" smtClean="0">
                <a:latin typeface="Lucida Sans" panose="020B0602030504020204" pitchFamily="34" charset="0"/>
              </a:rPr>
              <a:t>analyse</a:t>
            </a:r>
            <a:r>
              <a:rPr lang="en-US" sz="1900" dirty="0" smtClean="0">
                <a:latin typeface="Lucida Sans" panose="020B0602030504020204" pitchFamily="34" charset="0"/>
              </a:rPr>
              <a:t> economic </a:t>
            </a:r>
            <a:r>
              <a:rPr lang="en-US" sz="1900" dirty="0">
                <a:latin typeface="Lucida Sans" panose="020B0602030504020204" pitchFamily="34" charset="0"/>
              </a:rPr>
              <a:t>and social benefits of </a:t>
            </a:r>
            <a:r>
              <a:rPr lang="en-US" sz="1900" b="1" dirty="0">
                <a:latin typeface="Lucida Sans" panose="020B0602030504020204" pitchFamily="34" charset="0"/>
              </a:rPr>
              <a:t>investments in prevention and promotion;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Lucida Sans" panose="020B0602030504020204" pitchFamily="34" charset="0"/>
              </a:rPr>
              <a:t>clarify existing </a:t>
            </a:r>
            <a:r>
              <a:rPr lang="en-US" sz="1900" dirty="0">
                <a:latin typeface="Lucida Sans" panose="020B0602030504020204" pitchFamily="34" charset="0"/>
              </a:rPr>
              <a:t>monitoring indicators to </a:t>
            </a:r>
            <a:r>
              <a:rPr lang="en-US" sz="1900" b="1" dirty="0">
                <a:latin typeface="Lucida Sans" panose="020B0602030504020204" pitchFamily="34" charset="0"/>
              </a:rPr>
              <a:t>assess the quality of mental healthcare;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Lucida Sans" panose="020B0602030504020204" pitchFamily="34" charset="0"/>
              </a:rPr>
              <a:t>Clarify future </a:t>
            </a:r>
            <a:r>
              <a:rPr lang="en-US" sz="1900" b="1" dirty="0">
                <a:latin typeface="Lucida Sans" panose="020B0602030504020204" pitchFamily="34" charset="0"/>
              </a:rPr>
              <a:t>plans </a:t>
            </a:r>
            <a:r>
              <a:rPr lang="en-US" sz="1900" dirty="0">
                <a:latin typeface="Lucida Sans" panose="020B0602030504020204" pitchFamily="34" charset="0"/>
              </a:rPr>
              <a:t>for prevention and promotion in Member States and other countries;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Lucida Sans" panose="020B0602030504020204" pitchFamily="34" charset="0"/>
              </a:rPr>
              <a:t>To discuss </a:t>
            </a:r>
            <a:r>
              <a:rPr lang="en-US" sz="1900" dirty="0">
                <a:latin typeface="Lucida Sans" panose="020B0602030504020204" pitchFamily="34" charset="0"/>
              </a:rPr>
              <a:t>and </a:t>
            </a:r>
            <a:r>
              <a:rPr lang="en-US" sz="1900" dirty="0" smtClean="0">
                <a:latin typeface="Lucida Sans" panose="020B0602030504020204" pitchFamily="34" charset="0"/>
              </a:rPr>
              <a:t>develop </a:t>
            </a:r>
            <a:r>
              <a:rPr lang="en-US" sz="1900" b="1" dirty="0" smtClean="0">
                <a:latin typeface="Lucida Sans" panose="020B0602030504020204" pitchFamily="34" charset="0"/>
              </a:rPr>
              <a:t>policy </a:t>
            </a:r>
            <a:r>
              <a:rPr lang="en-US" sz="1900" b="1" dirty="0">
                <a:latin typeface="Lucida Sans" panose="020B0602030504020204" pitchFamily="34" charset="0"/>
              </a:rPr>
              <a:t>recommendations </a:t>
            </a:r>
            <a:r>
              <a:rPr lang="en-US" sz="1900" dirty="0">
                <a:latin typeface="Lucida Sans" panose="020B0602030504020204" pitchFamily="34" charset="0"/>
              </a:rPr>
              <a:t>for Member States and the European Commission. </a:t>
            </a:r>
          </a:p>
          <a:p>
            <a:r>
              <a:rPr lang="fi-FI" b="1" dirty="0" smtClean="0">
                <a:latin typeface="Arial Black" panose="020B0A040201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426110" y="335671"/>
            <a:ext cx="8064747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dirty="0">
                <a:latin typeface="Lucida Console" panose="020B0609040504020204" pitchFamily="49" charset="0"/>
              </a:rPr>
              <a:t>Analysis of country profiles – key </a:t>
            </a:r>
            <a:r>
              <a:rPr lang="en-US" sz="2300" b="1" dirty="0" smtClean="0">
                <a:latin typeface="Lucida Console" panose="020B0609040504020204" pitchFamily="49" charset="0"/>
              </a:rPr>
              <a:t>findings</a:t>
            </a:r>
          </a:p>
          <a:p>
            <a:endParaRPr lang="en-US" b="1" dirty="0"/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Lucida Sans" panose="020B0602030504020204" pitchFamily="34" charset="0"/>
              </a:rPr>
              <a:t>Eleven </a:t>
            </a:r>
            <a:r>
              <a:rPr lang="en-US" sz="1600" dirty="0">
                <a:latin typeface="Lucida Sans" panose="020B0602030504020204" pitchFamily="34" charset="0"/>
              </a:rPr>
              <a:t>countries continue to provide long-stay hospital care, </a:t>
            </a:r>
            <a:r>
              <a:rPr lang="en-US" sz="1600" b="1" dirty="0">
                <a:latin typeface="Lucida Sans" panose="020B0602030504020204" pitchFamily="34" charset="0"/>
              </a:rPr>
              <a:t>some of which are still in transition towards community based mental health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Lucida Sans" panose="020B0602030504020204" pitchFamily="34" charset="0"/>
              </a:rPr>
              <a:t>Community mental health services in different forms were present in almost all countries. </a:t>
            </a:r>
            <a:r>
              <a:rPr lang="en-US" sz="1600" b="1" dirty="0">
                <a:latin typeface="Lucida Sans" panose="020B0602030504020204" pitchFamily="34" charset="0"/>
              </a:rPr>
              <a:t>Only eight countries had a comprehensive range of community-based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Lucida Sans" panose="020B0602030504020204" pitchFamily="34" charset="0"/>
              </a:rPr>
              <a:t>Variations and gaps in mental health services were found. The uneven distribution of services was a particular problem for several countries with relatively well-developed community based services. </a:t>
            </a:r>
            <a:r>
              <a:rPr lang="en-US" sz="1600" b="1" dirty="0">
                <a:latin typeface="Lucida Sans" panose="020B0602030504020204" pitchFamily="34" charset="0"/>
              </a:rPr>
              <a:t>Some countries reported a lack of even basic community services </a:t>
            </a:r>
            <a:r>
              <a:rPr lang="en-US" sz="1600" dirty="0">
                <a:latin typeface="Lucida Sans" panose="020B0602030504020204" pitchFamily="34" charset="0"/>
              </a:rPr>
              <a:t>such as outpatient clinics, and child and adolescent psychiatric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Lucida Sans" panose="020B0602030504020204" pitchFamily="34" charset="0"/>
              </a:rPr>
              <a:t>All countries had mental illness and promotion of mental health initiatives; About 63% of these were prevention </a:t>
            </a:r>
            <a:r>
              <a:rPr lang="en-US" sz="1600" dirty="0" err="1">
                <a:latin typeface="Lucida Sans" panose="020B0602030504020204" pitchFamily="34" charset="0"/>
              </a:rPr>
              <a:t>programmes</a:t>
            </a:r>
            <a:r>
              <a:rPr lang="en-US" sz="1600" dirty="0">
                <a:latin typeface="Lucida Sans" panose="020B0602030504020204" pitchFamily="34" charset="0"/>
              </a:rPr>
              <a:t> mostly in schools (41.8%).  Work-based </a:t>
            </a:r>
            <a:r>
              <a:rPr lang="en-US" sz="1600" dirty="0" err="1">
                <a:latin typeface="Lucida Sans" panose="020B0602030504020204" pitchFamily="34" charset="0"/>
              </a:rPr>
              <a:t>programmes</a:t>
            </a:r>
            <a:r>
              <a:rPr lang="en-US" sz="1600" dirty="0">
                <a:latin typeface="Lucida Sans" panose="020B0602030504020204" pitchFamily="34" charset="0"/>
              </a:rPr>
              <a:t> mostly combined prevention and promotion (28.2% ). </a:t>
            </a:r>
            <a:r>
              <a:rPr lang="en-US" sz="1600" b="1" dirty="0">
                <a:latin typeface="Lucida Sans" panose="020B0602030504020204" pitchFamily="34" charset="0"/>
              </a:rPr>
              <a:t>Only 7% of all reported </a:t>
            </a:r>
            <a:r>
              <a:rPr lang="en-US" sz="1600" b="1" dirty="0" err="1">
                <a:latin typeface="Lucida Sans" panose="020B0602030504020204" pitchFamily="34" charset="0"/>
              </a:rPr>
              <a:t>iniativies</a:t>
            </a:r>
            <a:r>
              <a:rPr lang="en-US" sz="1600" b="1" dirty="0">
                <a:latin typeface="Lucida Sans" panose="020B0602030504020204" pitchFamily="34" charset="0"/>
              </a:rPr>
              <a:t> targeted older people.  </a:t>
            </a:r>
          </a:p>
          <a:p>
            <a:r>
              <a:rPr lang="en-US" b="1" dirty="0" smtClean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807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578031" y="501972"/>
            <a:ext cx="820891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>
                <a:latin typeface="Lucida Console" panose="020B0609040504020204" pitchFamily="49" charset="0"/>
              </a:rPr>
              <a:t>”</a:t>
            </a:r>
            <a:r>
              <a:rPr lang="fi-FI" sz="2400" b="1" dirty="0" err="1">
                <a:latin typeface="Lucida Console" panose="020B0609040504020204" pitchFamily="49" charset="0"/>
              </a:rPr>
              <a:t>Most</a:t>
            </a:r>
            <a:r>
              <a:rPr lang="fi-FI" sz="2400" b="1" dirty="0">
                <a:latin typeface="Lucida Console" panose="020B0609040504020204" pitchFamily="49" charset="0"/>
              </a:rPr>
              <a:t>” </a:t>
            </a:r>
            <a:r>
              <a:rPr lang="fi-FI" sz="2400" b="1" dirty="0" err="1">
                <a:latin typeface="Lucida Console" panose="020B0609040504020204" pitchFamily="49" charset="0"/>
              </a:rPr>
              <a:t>important</a:t>
            </a:r>
            <a:r>
              <a:rPr lang="fi-FI" sz="2400" b="1" dirty="0">
                <a:latin typeface="Lucida Console" panose="020B0609040504020204" pitchFamily="49" charset="0"/>
              </a:rPr>
              <a:t> </a:t>
            </a:r>
            <a:r>
              <a:rPr lang="fi-FI" sz="2400" b="1" dirty="0" err="1">
                <a:latin typeface="Lucida Console" panose="020B0609040504020204" pitchFamily="49" charset="0"/>
              </a:rPr>
              <a:t>policy</a:t>
            </a:r>
            <a:r>
              <a:rPr lang="fi-FI" sz="2400" b="1" dirty="0">
                <a:latin typeface="Lucida Console" panose="020B0609040504020204" pitchFamily="49" charset="0"/>
              </a:rPr>
              <a:t> </a:t>
            </a:r>
            <a:r>
              <a:rPr lang="fi-FI" sz="2400" b="1" dirty="0" err="1" smtClean="0">
                <a:latin typeface="Lucida Console" panose="020B0609040504020204" pitchFamily="49" charset="0"/>
              </a:rPr>
              <a:t>recommendations</a:t>
            </a:r>
            <a:endParaRPr lang="fi-FI" sz="2400" b="1" dirty="0" smtClean="0">
              <a:latin typeface="Lucida Console" panose="020B0609040504020204" pitchFamily="49" charset="0"/>
            </a:endParaRPr>
          </a:p>
          <a:p>
            <a:r>
              <a:rPr lang="fi-FI" b="1" dirty="0" smtClean="0">
                <a:latin typeface="Arial Black" panose="020B0A04020102020204" pitchFamily="34" charset="0"/>
              </a:rPr>
              <a:t/>
            </a:r>
            <a:br>
              <a:rPr lang="fi-FI" b="1" dirty="0" smtClean="0">
                <a:latin typeface="Arial Black" panose="020B0A04020102020204" pitchFamily="34" charset="0"/>
              </a:rPr>
            </a:br>
            <a:endParaRPr lang="fi-FI" b="1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Lucida Sans" panose="020B0602030504020204" pitchFamily="34" charset="0"/>
              </a:rPr>
              <a:t>Strengthen mental health promotion and prevention of mental illness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Lucida Sans" panose="020B0602030504020204" pitchFamily="34" charset="0"/>
              </a:rPr>
              <a:t>Promote mental health and </a:t>
            </a:r>
            <a:r>
              <a:rPr lang="en-US" b="1" dirty="0" smtClean="0">
                <a:latin typeface="Lucida Sans" panose="020B0602030504020204" pitchFamily="34" charset="0"/>
              </a:rPr>
              <a:t>well being </a:t>
            </a:r>
            <a:endParaRPr lang="en-US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Lucida Sans" panose="020B0602030504020204" pitchFamily="34" charset="0"/>
              </a:rPr>
              <a:t>Promote the transition towards mental health services that are integrated into the community and ensure a better distribution of and access to services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Lucida Sans" panose="020B0602030504020204" pitchFamily="34" charset="0"/>
              </a:rPr>
              <a:t>Improving the availability of data on the mental health status in the population and defining, collecting and disseminating good practices </a:t>
            </a:r>
            <a:endParaRPr lang="en-US" b="1" dirty="0" smtClean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Lucida Sans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Lucida Sans" panose="020B0602030504020204" pitchFamily="34" charset="0"/>
              </a:rPr>
              <a:t>Who follows?</a:t>
            </a:r>
            <a:endParaRPr lang="en-US" sz="2400" b="1" dirty="0">
              <a:latin typeface="Lucida Sans" panose="020B0602030504020204" pitchFamily="34" charset="0"/>
            </a:endParaRPr>
          </a:p>
          <a:p>
            <a:endParaRPr lang="en-US" dirty="0"/>
          </a:p>
          <a:p>
            <a:endParaRPr lang="fi-FI" dirty="0"/>
          </a:p>
          <a:p>
            <a:endParaRPr lang="fi-FI" b="1" dirty="0" smtClean="0">
              <a:latin typeface="Arial Black" panose="020B0A04020102020204" pitchFamily="34" charset="0"/>
            </a:endParaRPr>
          </a:p>
          <a:p>
            <a:endParaRPr lang="fi-FI" b="1" dirty="0">
              <a:latin typeface="Arial Black" panose="020B0A04020102020204" pitchFamily="34" charset="0"/>
            </a:endParaRPr>
          </a:p>
          <a:p>
            <a:endParaRPr lang="fi-FI" b="1" dirty="0" smtClean="0">
              <a:latin typeface="Arial Black" panose="020B0A04020102020204" pitchFamily="34" charset="0"/>
            </a:endParaRPr>
          </a:p>
          <a:p>
            <a:r>
              <a:rPr lang="fi-FI" b="1" dirty="0" smtClean="0">
                <a:latin typeface="Arial Black" panose="020B0A04020102020204" pitchFamily="34" charset="0"/>
              </a:rPr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144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974725" y="1449388"/>
            <a:ext cx="8186738" cy="4865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defRPr/>
            </a:pPr>
            <a:r>
              <a:rPr lang="fi-FI" sz="1900" dirty="0" err="1" smtClean="0">
                <a:solidFill>
                  <a:schemeClr val="tx1"/>
                </a:solidFill>
              </a:rPr>
              <a:t>Children</a:t>
            </a:r>
            <a:r>
              <a:rPr lang="fi-FI" sz="1900" dirty="0" smtClean="0">
                <a:solidFill>
                  <a:schemeClr val="tx1"/>
                </a:solidFill>
              </a:rPr>
              <a:t> and </a:t>
            </a:r>
            <a:r>
              <a:rPr lang="fi-FI" sz="1900" dirty="0" err="1" smtClean="0">
                <a:solidFill>
                  <a:schemeClr val="tx1"/>
                </a:solidFill>
              </a:rPr>
              <a:t>young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persons</a:t>
            </a:r>
            <a:r>
              <a:rPr lang="fi-FI" sz="1900" dirty="0" smtClean="0">
                <a:solidFill>
                  <a:schemeClr val="tx1"/>
                </a:solidFill>
              </a:rPr>
              <a:t> in </a:t>
            </a:r>
            <a:r>
              <a:rPr lang="fi-FI" sz="1900" dirty="0" err="1" smtClean="0">
                <a:solidFill>
                  <a:schemeClr val="tx1"/>
                </a:solidFill>
              </a:rPr>
              <a:t>risk</a:t>
            </a:r>
            <a:r>
              <a:rPr lang="fi-FI" sz="1900" dirty="0" smtClean="0">
                <a:solidFill>
                  <a:schemeClr val="tx1"/>
                </a:solidFill>
              </a:rPr>
              <a:t> of </a:t>
            </a:r>
            <a:r>
              <a:rPr lang="fi-FI" sz="1900" dirty="0" err="1" smtClean="0">
                <a:solidFill>
                  <a:schemeClr val="tx1"/>
                </a:solidFill>
              </a:rPr>
              <a:t>social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exclusion</a:t>
            </a:r>
            <a:r>
              <a:rPr lang="fi-FI" sz="1900" dirty="0" smtClean="0">
                <a:solidFill>
                  <a:schemeClr val="tx1"/>
                </a:solidFill>
              </a:rPr>
              <a:t> (</a:t>
            </a:r>
            <a:r>
              <a:rPr lang="fi-FI" sz="1900" dirty="0" err="1">
                <a:solidFill>
                  <a:schemeClr val="tx1"/>
                </a:solidFill>
              </a:rPr>
              <a:t>Y</a:t>
            </a:r>
            <a:r>
              <a:rPr lang="fi-FI" sz="1900" dirty="0" err="1" smtClean="0">
                <a:solidFill>
                  <a:schemeClr val="tx1"/>
                </a:solidFill>
              </a:rPr>
              <a:t>outh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>
                <a:solidFill>
                  <a:schemeClr val="tx1"/>
                </a:solidFill>
              </a:rPr>
              <a:t>G</a:t>
            </a:r>
            <a:r>
              <a:rPr lang="fi-FI" sz="1900" dirty="0" err="1" smtClean="0">
                <a:solidFill>
                  <a:schemeClr val="tx1"/>
                </a:solidFill>
              </a:rPr>
              <a:t>uarantee</a:t>
            </a:r>
            <a:r>
              <a:rPr lang="fi-FI" sz="1900" dirty="0" smtClean="0">
                <a:solidFill>
                  <a:schemeClr val="tx1"/>
                </a:solidFill>
              </a:rPr>
              <a:t>)</a:t>
            </a:r>
            <a:br>
              <a:rPr lang="fi-FI" sz="1900" dirty="0" smtClean="0">
                <a:solidFill>
                  <a:schemeClr val="tx1"/>
                </a:solidFill>
              </a:rPr>
            </a:br>
            <a:endParaRPr lang="fi-FI" sz="19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fi-FI" sz="1900" dirty="0" err="1" smtClean="0">
                <a:solidFill>
                  <a:schemeClr val="tx1"/>
                </a:solidFill>
              </a:rPr>
              <a:t>Strengthening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the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employment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opportunities</a:t>
            </a:r>
            <a:r>
              <a:rPr lang="fi-FI" sz="1900" dirty="0" smtClean="0">
                <a:solidFill>
                  <a:schemeClr val="tx1"/>
                </a:solidFill>
              </a:rPr>
              <a:t> of long </a:t>
            </a:r>
            <a:r>
              <a:rPr lang="fi-FI" sz="1900" dirty="0" err="1" smtClean="0">
                <a:solidFill>
                  <a:schemeClr val="tx1"/>
                </a:solidFill>
              </a:rPr>
              <a:t>term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unemployed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persons</a:t>
            </a:r>
            <a:r>
              <a:rPr lang="fi-FI" sz="1900" dirty="0" smtClean="0">
                <a:solidFill>
                  <a:schemeClr val="tx1"/>
                </a:solidFill>
              </a:rPr>
              <a:t> and </a:t>
            </a:r>
            <a:r>
              <a:rPr lang="fi-FI" sz="1900" dirty="0" err="1" smtClean="0">
                <a:solidFill>
                  <a:schemeClr val="tx1"/>
                </a:solidFill>
              </a:rPr>
              <a:t>the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disabled</a:t>
            </a:r>
            <a:r>
              <a:rPr lang="fi-FI" sz="1900" dirty="0" smtClean="0">
                <a:solidFill>
                  <a:schemeClr val="tx1"/>
                </a:solidFill>
              </a:rPr>
              <a:t> (</a:t>
            </a:r>
            <a:r>
              <a:rPr lang="fi-FI" sz="1900" dirty="0" err="1" smtClean="0">
                <a:solidFill>
                  <a:schemeClr val="tx1"/>
                </a:solidFill>
              </a:rPr>
              <a:t>occupational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health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service</a:t>
            </a:r>
            <a:r>
              <a:rPr lang="fi-FI" sz="1900" dirty="0" smtClean="0">
                <a:solidFill>
                  <a:schemeClr val="tx1"/>
                </a:solidFill>
              </a:rPr>
              <a:t> for </a:t>
            </a:r>
            <a:r>
              <a:rPr lang="fi-FI" sz="1900" dirty="0" err="1" smtClean="0">
                <a:solidFill>
                  <a:schemeClr val="tx1"/>
                </a:solidFill>
              </a:rPr>
              <a:t>unemployed</a:t>
            </a:r>
            <a:r>
              <a:rPr lang="fi-FI" sz="1900" dirty="0" smtClean="0">
                <a:solidFill>
                  <a:schemeClr val="tx1"/>
                </a:solidFill>
              </a:rPr>
              <a:t>)</a:t>
            </a:r>
            <a:br>
              <a:rPr lang="fi-FI" sz="1900" dirty="0" smtClean="0">
                <a:solidFill>
                  <a:schemeClr val="tx1"/>
                </a:solidFill>
              </a:rPr>
            </a:br>
            <a:endParaRPr lang="fi-FI" sz="19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fi-FI" sz="1900" dirty="0" err="1" smtClean="0">
                <a:solidFill>
                  <a:schemeClr val="tx1"/>
                </a:solidFill>
              </a:rPr>
              <a:t>Aiming</a:t>
            </a:r>
            <a:r>
              <a:rPr lang="fi-FI" sz="1900" dirty="0" smtClean="0">
                <a:solidFill>
                  <a:schemeClr val="tx1"/>
                </a:solidFill>
              </a:rPr>
              <a:t> to </a:t>
            </a:r>
            <a:r>
              <a:rPr lang="fi-FI" sz="1900" dirty="0" err="1" smtClean="0">
                <a:solidFill>
                  <a:schemeClr val="tx1"/>
                </a:solidFill>
              </a:rPr>
              <a:t>decrease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disability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pensions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due</a:t>
            </a:r>
            <a:r>
              <a:rPr lang="fi-FI" sz="1900" dirty="0" smtClean="0">
                <a:solidFill>
                  <a:schemeClr val="tx1"/>
                </a:solidFill>
              </a:rPr>
              <a:t> to </a:t>
            </a:r>
            <a:r>
              <a:rPr lang="fi-FI" sz="1900" dirty="0" err="1" smtClean="0">
                <a:solidFill>
                  <a:schemeClr val="tx1"/>
                </a:solidFill>
              </a:rPr>
              <a:t>mental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disorders</a:t>
            </a:r>
            <a:r>
              <a:rPr lang="fi-FI" sz="1900" dirty="0" smtClean="0">
                <a:solidFill>
                  <a:schemeClr val="tx1"/>
                </a:solidFill>
              </a:rPr>
              <a:t>. </a:t>
            </a:r>
            <a:r>
              <a:rPr lang="fi-FI" sz="1900" dirty="0" err="1" smtClean="0">
                <a:solidFill>
                  <a:schemeClr val="tx1"/>
                </a:solidFill>
              </a:rPr>
              <a:t>Early</a:t>
            </a:r>
            <a:r>
              <a:rPr lang="fi-FI" sz="1900" dirty="0" smtClean="0">
                <a:solidFill>
                  <a:schemeClr val="tx1"/>
                </a:solidFill>
              </a:rPr>
              <a:t> prevention, 30–60–90 </a:t>
            </a:r>
            <a:r>
              <a:rPr lang="fi-FI" sz="1900" dirty="0" err="1" smtClean="0">
                <a:solidFill>
                  <a:schemeClr val="tx1"/>
                </a:solidFill>
              </a:rPr>
              <a:t>day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rule</a:t>
            </a:r>
            <a:r>
              <a:rPr lang="fi-FI" sz="1900" dirty="0" smtClean="0">
                <a:solidFill>
                  <a:schemeClr val="tx1"/>
                </a:solidFill>
              </a:rPr>
              <a:t>, </a:t>
            </a:r>
            <a:r>
              <a:rPr lang="fi-FI" sz="1900" dirty="0" err="1" smtClean="0">
                <a:solidFill>
                  <a:schemeClr val="tx1"/>
                </a:solidFill>
              </a:rPr>
              <a:t>employer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have</a:t>
            </a:r>
            <a:r>
              <a:rPr lang="fi-FI" sz="1900" dirty="0" smtClean="0">
                <a:solidFill>
                  <a:schemeClr val="tx1"/>
                </a:solidFill>
              </a:rPr>
              <a:t> to </a:t>
            </a:r>
            <a:r>
              <a:rPr lang="fi-FI" sz="1900" dirty="0" err="1" smtClean="0">
                <a:solidFill>
                  <a:schemeClr val="tx1"/>
                </a:solidFill>
              </a:rPr>
              <a:t>contact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after</a:t>
            </a:r>
            <a:r>
              <a:rPr lang="fi-FI" sz="1900" dirty="0" smtClean="0">
                <a:solidFill>
                  <a:schemeClr val="tx1"/>
                </a:solidFill>
              </a:rPr>
              <a:t> 30 </a:t>
            </a:r>
            <a:r>
              <a:rPr lang="fi-FI" sz="1900" dirty="0" err="1" smtClean="0">
                <a:solidFill>
                  <a:schemeClr val="tx1"/>
                </a:solidFill>
              </a:rPr>
              <a:t>sickness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day</a:t>
            </a:r>
            <a:r>
              <a:rPr lang="fi-FI" sz="1900" dirty="0" smtClean="0">
                <a:solidFill>
                  <a:schemeClr val="tx1"/>
                </a:solidFill>
              </a:rPr>
              <a:t>,  </a:t>
            </a:r>
            <a:r>
              <a:rPr lang="fi-FI" sz="1900" dirty="0" err="1" smtClean="0">
                <a:solidFill>
                  <a:schemeClr val="tx1"/>
                </a:solidFill>
              </a:rPr>
              <a:t>evaluation</a:t>
            </a:r>
            <a:r>
              <a:rPr lang="fi-FI" sz="1900" dirty="0" smtClean="0">
                <a:solidFill>
                  <a:schemeClr val="tx1"/>
                </a:solidFill>
              </a:rPr>
              <a:t> of  </a:t>
            </a:r>
            <a:r>
              <a:rPr lang="fi-FI" sz="1900" dirty="0" err="1" smtClean="0">
                <a:solidFill>
                  <a:schemeClr val="tx1"/>
                </a:solidFill>
              </a:rPr>
              <a:t>the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need</a:t>
            </a:r>
            <a:r>
              <a:rPr lang="fi-FI" sz="1900" dirty="0" smtClean="0">
                <a:solidFill>
                  <a:schemeClr val="tx1"/>
                </a:solidFill>
              </a:rPr>
              <a:t> of </a:t>
            </a:r>
            <a:r>
              <a:rPr lang="fi-FI" sz="1900" dirty="0" err="1" smtClean="0">
                <a:solidFill>
                  <a:schemeClr val="tx1"/>
                </a:solidFill>
              </a:rPr>
              <a:t>rehabilitation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after</a:t>
            </a:r>
            <a:r>
              <a:rPr lang="fi-FI" sz="1900" dirty="0" smtClean="0">
                <a:solidFill>
                  <a:schemeClr val="tx1"/>
                </a:solidFill>
              </a:rPr>
              <a:t> 60 </a:t>
            </a:r>
            <a:r>
              <a:rPr lang="fi-FI" sz="1900" dirty="0" err="1" smtClean="0">
                <a:solidFill>
                  <a:schemeClr val="tx1"/>
                </a:solidFill>
              </a:rPr>
              <a:t>days</a:t>
            </a:r>
            <a:r>
              <a:rPr lang="fi-FI" sz="1900" dirty="0" smtClean="0">
                <a:solidFill>
                  <a:schemeClr val="tx1"/>
                </a:solidFill>
              </a:rPr>
              <a:t>,  </a:t>
            </a:r>
            <a:r>
              <a:rPr lang="fi-FI" sz="1900" dirty="0" err="1" smtClean="0">
                <a:solidFill>
                  <a:schemeClr val="tx1"/>
                </a:solidFill>
              </a:rPr>
              <a:t>the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assesment</a:t>
            </a:r>
            <a:r>
              <a:rPr lang="fi-FI" sz="1900" dirty="0" smtClean="0">
                <a:solidFill>
                  <a:schemeClr val="tx1"/>
                </a:solidFill>
              </a:rPr>
              <a:t> of </a:t>
            </a:r>
            <a:r>
              <a:rPr lang="fi-FI" sz="1900" dirty="0" err="1" smtClean="0">
                <a:solidFill>
                  <a:schemeClr val="tx1"/>
                </a:solidFill>
              </a:rPr>
              <a:t>workability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after</a:t>
            </a:r>
            <a:r>
              <a:rPr lang="fi-FI" sz="1900" dirty="0" smtClean="0">
                <a:solidFill>
                  <a:schemeClr val="tx1"/>
                </a:solidFill>
              </a:rPr>
              <a:t> 90 </a:t>
            </a:r>
            <a:r>
              <a:rPr lang="fi-FI" sz="1900" dirty="0" err="1" smtClean="0">
                <a:solidFill>
                  <a:schemeClr val="tx1"/>
                </a:solidFill>
              </a:rPr>
              <a:t>sickness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days</a:t>
            </a:r>
            <a:r>
              <a:rPr lang="fi-FI" sz="1900" dirty="0" smtClean="0">
                <a:solidFill>
                  <a:schemeClr val="tx1"/>
                </a:solidFill>
              </a:rPr>
              <a:t>.</a:t>
            </a:r>
          </a:p>
          <a:p>
            <a:pPr lvl="1" eaLnBrk="1" hangingPunct="1">
              <a:defRPr/>
            </a:pPr>
            <a:r>
              <a:rPr lang="fi-FI" sz="1900" dirty="0" err="1" smtClean="0">
                <a:solidFill>
                  <a:schemeClr val="tx1"/>
                </a:solidFill>
              </a:rPr>
              <a:t>The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new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rehabilitation</a:t>
            </a:r>
            <a:r>
              <a:rPr lang="fi-FI" sz="1900" dirty="0" smtClean="0">
                <a:solidFill>
                  <a:schemeClr val="tx1"/>
                </a:solidFill>
              </a:rPr>
              <a:t> ”</a:t>
            </a:r>
            <a:r>
              <a:rPr lang="fi-FI" sz="1900" dirty="0" err="1" smtClean="0">
                <a:solidFill>
                  <a:schemeClr val="tx1"/>
                </a:solidFill>
              </a:rPr>
              <a:t>couch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service</a:t>
            </a:r>
            <a:r>
              <a:rPr lang="fi-FI" sz="1900" dirty="0" smtClean="0">
                <a:solidFill>
                  <a:schemeClr val="tx1"/>
                </a:solidFill>
              </a:rPr>
              <a:t>” </a:t>
            </a:r>
            <a:r>
              <a:rPr lang="fi-FI" sz="1900" dirty="0" err="1" smtClean="0">
                <a:solidFill>
                  <a:schemeClr val="tx1"/>
                </a:solidFill>
              </a:rPr>
              <a:t>developed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together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with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different</a:t>
            </a:r>
            <a:r>
              <a:rPr lang="fi-FI" sz="1900" dirty="0" smtClean="0">
                <a:solidFill>
                  <a:schemeClr val="tx1"/>
                </a:solidFill>
              </a:rPr>
              <a:t> </a:t>
            </a:r>
            <a:r>
              <a:rPr lang="fi-FI" sz="1900" dirty="0" err="1" smtClean="0">
                <a:solidFill>
                  <a:schemeClr val="tx1"/>
                </a:solidFill>
              </a:rPr>
              <a:t>stake-holders</a:t>
            </a:r>
            <a:endParaRPr lang="fi-FI" sz="1900" dirty="0" smtClean="0">
              <a:solidFill>
                <a:schemeClr val="tx1"/>
              </a:solidFill>
            </a:endParaRPr>
          </a:p>
        </p:txBody>
      </p:sp>
      <p:sp>
        <p:nvSpPr>
          <p:cNvPr id="4" name="Otsikko 3"/>
          <p:cNvSpPr>
            <a:spLocks noGrp="1"/>
          </p:cNvSpPr>
          <p:nvPr>
            <p:ph type="title" idx="4294967295"/>
          </p:nvPr>
        </p:nvSpPr>
        <p:spPr>
          <a:xfrm>
            <a:off x="974725" y="228490"/>
            <a:ext cx="8186738" cy="113522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fi-F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case of Finland, </a:t>
            </a:r>
            <a:r>
              <a:rPr lang="fi-FI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 </a:t>
            </a:r>
            <a:r>
              <a:rPr lang="fi-FI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</a:t>
            </a:r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i-F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policy</a:t>
            </a: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i-FI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</a:t>
            </a: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fi-FI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practice</a:t>
            </a:r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(Idea, no </a:t>
            </a:r>
            <a:r>
              <a:rPr lang="fi-FI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fi-FI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left</a:t>
            </a:r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i-FI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alone</a:t>
            </a:r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9408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ntoutussäätiö_peruspohja_valko">
  <a:themeElements>
    <a:clrScheme name="Kuntoutussäätiö_PowerPoin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9B7C8"/>
      </a:accent1>
      <a:accent2>
        <a:srgbClr val="F39655"/>
      </a:accent2>
      <a:accent3>
        <a:srgbClr val="FDC543"/>
      </a:accent3>
      <a:accent4>
        <a:srgbClr val="69ACDF"/>
      </a:accent4>
      <a:accent5>
        <a:srgbClr val="AFCA0B"/>
      </a:accent5>
      <a:accent6>
        <a:srgbClr val="E36C09"/>
      </a:accent6>
      <a:hlink>
        <a:srgbClr val="548DD4"/>
      </a:hlink>
      <a:folHlink>
        <a:srgbClr val="36609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untoutussäätiö_peruspohja musta">
  <a:themeElements>
    <a:clrScheme name="Kuntoutussäätiö_PowerPoin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9B7C8"/>
      </a:accent1>
      <a:accent2>
        <a:srgbClr val="F39655"/>
      </a:accent2>
      <a:accent3>
        <a:srgbClr val="FDC543"/>
      </a:accent3>
      <a:accent4>
        <a:srgbClr val="69ACDF"/>
      </a:accent4>
      <a:accent5>
        <a:srgbClr val="AFCA0B"/>
      </a:accent5>
      <a:accent6>
        <a:srgbClr val="E36C09"/>
      </a:accent6>
      <a:hlink>
        <a:srgbClr val="548DD4"/>
      </a:hlink>
      <a:folHlink>
        <a:srgbClr val="36609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483</Words>
  <Application>Microsoft Office PowerPoint</Application>
  <PresentationFormat>A4 Paper (210x297 mm)</PresentationFormat>
  <Paragraphs>93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Kuntoutussäätiö_peruspohja_valko</vt:lpstr>
      <vt:lpstr>1_Kuntoutussäätiö_peruspohja musta</vt:lpstr>
      <vt:lpstr>PowerPoint Presentation</vt:lpstr>
      <vt:lpstr>PowerPoint Presentation</vt:lpstr>
      <vt:lpstr>PowerPoint Presentation</vt:lpstr>
      <vt:lpstr>PowerPoint Presentation</vt:lpstr>
      <vt:lpstr>European Mental Health Action Plan  </vt:lpstr>
      <vt:lpstr>PowerPoint Presentation</vt:lpstr>
      <vt:lpstr>PowerPoint Presentation</vt:lpstr>
      <vt:lpstr>PowerPoint Presentation</vt:lpstr>
      <vt:lpstr>The case of Finland, some new policy development in practice (Idea, no one is left alone) </vt:lpstr>
      <vt:lpstr>PowerPoint Presentation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Paivi Talonpoika-Ukkonen</dc:creator>
  <cp:lastModifiedBy>Sally Champion</cp:lastModifiedBy>
  <cp:revision>117</cp:revision>
  <cp:lastPrinted>2011-08-16T09:25:20Z</cp:lastPrinted>
  <dcterms:created xsi:type="dcterms:W3CDTF">2011-03-02T13:24:44Z</dcterms:created>
  <dcterms:modified xsi:type="dcterms:W3CDTF">2014-05-07T02:27:09Z</dcterms:modified>
</cp:coreProperties>
</file>