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8" r:id="rId5"/>
    <p:sldId id="260" r:id="rId6"/>
    <p:sldId id="263" r:id="rId7"/>
    <p:sldId id="264" r:id="rId8"/>
    <p:sldId id="267" r:id="rId9"/>
    <p:sldId id="268" r:id="rId10"/>
    <p:sldId id="269" r:id="rId11"/>
    <p:sldId id="270" r:id="rId12"/>
    <p:sldId id="271" r:id="rId13"/>
    <p:sldId id="272" r:id="rId14"/>
    <p:sldId id="265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6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97BE9D-2EB0-471C-B4D0-2C33A92B1567}" type="doc">
      <dgm:prSet loTypeId="urn:microsoft.com/office/officeart/2011/layout/RadialPictureList" loCatId="officeonlin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AEC5E91-52C7-4AEA-8AF1-F0DC1D0E00F4}">
      <dgm:prSet phldrT="[Text]"/>
      <dgm:spPr/>
      <dgm:t>
        <a:bodyPr/>
        <a:lstStyle/>
        <a:p>
          <a:pPr algn="ctr"/>
          <a:r>
            <a:rPr lang="nb-NO" dirty="0" smtClean="0">
              <a:latin typeface="Arial Narrow" panose="020B0606020202030204" pitchFamily="34" charset="0"/>
            </a:rPr>
            <a:t>In implementing the UN CRPD for states and with civil society in countries where there is willingness to realize partnerships with international and regional organizations </a:t>
          </a:r>
          <a:endParaRPr lang="en-US" dirty="0">
            <a:latin typeface="Arial Narrow" panose="020B0606020202030204" pitchFamily="34" charset="0"/>
          </a:endParaRPr>
        </a:p>
      </dgm:t>
    </dgm:pt>
    <dgm:pt modelId="{548ACC94-58AA-4591-A2A7-21FA1FF76BFF}" type="parTrans" cxnId="{600E1BAC-89DB-479D-9FC4-7FAAF1EE8BB7}">
      <dgm:prSet/>
      <dgm:spPr/>
      <dgm:t>
        <a:bodyPr/>
        <a:lstStyle/>
        <a:p>
          <a:endParaRPr lang="en-US"/>
        </a:p>
      </dgm:t>
    </dgm:pt>
    <dgm:pt modelId="{923F9DEA-EF29-4007-8456-DA2E2A772A1B}" type="sibTrans" cxnId="{600E1BAC-89DB-479D-9FC4-7FAAF1EE8BB7}">
      <dgm:prSet/>
      <dgm:spPr/>
      <dgm:t>
        <a:bodyPr/>
        <a:lstStyle/>
        <a:p>
          <a:endParaRPr lang="en-US"/>
        </a:p>
      </dgm:t>
    </dgm:pt>
    <dgm:pt modelId="{0DD4ABA9-2950-4EED-AEAB-908B515C756D}">
      <dgm:prSet phldrT="[Text]"/>
      <dgm:spPr/>
      <dgm:t>
        <a:bodyPr/>
        <a:lstStyle/>
        <a:p>
          <a:pPr algn="ctr"/>
          <a:r>
            <a:rPr lang="nb-NO" dirty="0" smtClean="0">
              <a:latin typeface="Arial Narrow" panose="020B0606020202030204" pitchFamily="34" charset="0"/>
            </a:rPr>
            <a:t>Advocacy</a:t>
          </a:r>
          <a:endParaRPr lang="en-US" dirty="0">
            <a:latin typeface="Arial Narrow" panose="020B0606020202030204" pitchFamily="34" charset="0"/>
          </a:endParaRPr>
        </a:p>
      </dgm:t>
    </dgm:pt>
    <dgm:pt modelId="{A0F20FF8-2EA4-4B4A-BE81-8570BA66A226}" type="parTrans" cxnId="{830532DC-4FD3-4929-95EC-5B25297CDC93}">
      <dgm:prSet/>
      <dgm:spPr/>
      <dgm:t>
        <a:bodyPr/>
        <a:lstStyle/>
        <a:p>
          <a:endParaRPr lang="en-US"/>
        </a:p>
      </dgm:t>
    </dgm:pt>
    <dgm:pt modelId="{00DA8570-CCB5-452F-ABC4-449DB5FADA75}" type="sibTrans" cxnId="{830532DC-4FD3-4929-95EC-5B25297CDC93}">
      <dgm:prSet/>
      <dgm:spPr/>
      <dgm:t>
        <a:bodyPr/>
        <a:lstStyle/>
        <a:p>
          <a:endParaRPr lang="en-US"/>
        </a:p>
      </dgm:t>
    </dgm:pt>
    <dgm:pt modelId="{34124AA7-2CB9-439F-BE14-D0BF64E341A4}">
      <dgm:prSet phldrT="[Text]"/>
      <dgm:spPr/>
      <dgm:t>
        <a:bodyPr/>
        <a:lstStyle/>
        <a:p>
          <a:pPr algn="ctr"/>
          <a:r>
            <a:rPr lang="nb-NO" dirty="0" smtClean="0">
              <a:latin typeface="Arial Narrow" panose="020B0606020202030204" pitchFamily="34" charset="0"/>
            </a:rPr>
            <a:t>Capacity building</a:t>
          </a:r>
          <a:endParaRPr lang="en-US" dirty="0">
            <a:latin typeface="Arial Narrow" panose="020B0606020202030204" pitchFamily="34" charset="0"/>
          </a:endParaRPr>
        </a:p>
      </dgm:t>
    </dgm:pt>
    <dgm:pt modelId="{D71CFB21-1BD1-45F3-8DB1-4019E868CEEE}" type="parTrans" cxnId="{BBBBACEB-EB72-4EE0-A3AA-BC825BF8A381}">
      <dgm:prSet/>
      <dgm:spPr/>
      <dgm:t>
        <a:bodyPr/>
        <a:lstStyle/>
        <a:p>
          <a:endParaRPr lang="en-US"/>
        </a:p>
      </dgm:t>
    </dgm:pt>
    <dgm:pt modelId="{100DA484-39C3-40FC-A5B9-5EA5AF75BF68}" type="sibTrans" cxnId="{BBBBACEB-EB72-4EE0-A3AA-BC825BF8A381}">
      <dgm:prSet/>
      <dgm:spPr/>
      <dgm:t>
        <a:bodyPr/>
        <a:lstStyle/>
        <a:p>
          <a:endParaRPr lang="en-US"/>
        </a:p>
      </dgm:t>
    </dgm:pt>
    <dgm:pt modelId="{308FBF42-F43D-4DD3-B3C3-EA1479859CCE}">
      <dgm:prSet phldrT="[Text]"/>
      <dgm:spPr/>
      <dgm:t>
        <a:bodyPr/>
        <a:lstStyle/>
        <a:p>
          <a:pPr algn="ctr"/>
          <a:r>
            <a:rPr lang="en-US" dirty="0" smtClean="0">
              <a:latin typeface="Arial Narrow" panose="020B0606020202030204" pitchFamily="34" charset="0"/>
            </a:rPr>
            <a:t>Share expertise </a:t>
          </a:r>
          <a:endParaRPr lang="en-US" dirty="0">
            <a:latin typeface="Arial Narrow" panose="020B0606020202030204" pitchFamily="34" charset="0"/>
          </a:endParaRPr>
        </a:p>
      </dgm:t>
    </dgm:pt>
    <dgm:pt modelId="{DBE3DBF0-3B6D-47D2-A7A4-6D829893382D}" type="parTrans" cxnId="{82DA89BF-E52C-4D7F-A01B-5B690D40D9B1}">
      <dgm:prSet/>
      <dgm:spPr/>
      <dgm:t>
        <a:bodyPr/>
        <a:lstStyle/>
        <a:p>
          <a:endParaRPr lang="en-US"/>
        </a:p>
      </dgm:t>
    </dgm:pt>
    <dgm:pt modelId="{C841B7A9-0FA0-41E0-B36F-A1BB837E167B}" type="sibTrans" cxnId="{82DA89BF-E52C-4D7F-A01B-5B690D40D9B1}">
      <dgm:prSet/>
      <dgm:spPr/>
      <dgm:t>
        <a:bodyPr/>
        <a:lstStyle/>
        <a:p>
          <a:endParaRPr lang="en-US"/>
        </a:p>
      </dgm:t>
    </dgm:pt>
    <dgm:pt modelId="{4447B587-B9CB-4E9A-8625-04061E785822}" type="pres">
      <dgm:prSet presAssocID="{3597BE9D-2EB0-471C-B4D0-2C33A92B1567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829B5241-D043-43E1-8AB6-AA0AD8136235}" type="pres">
      <dgm:prSet presAssocID="{CAEC5E91-52C7-4AEA-8AF1-F0DC1D0E00F4}" presName="Parent" presStyleLbl="node1" presStyleIdx="0" presStyleCnt="2" custScaleX="162812" custScaleY="167559" custLinFactX="65860" custLinFactNeighborX="100000" custLinFactNeighborY="751">
        <dgm:presLayoutVars>
          <dgm:chMax val="4"/>
          <dgm:chPref val="3"/>
        </dgm:presLayoutVars>
      </dgm:prSet>
      <dgm:spPr/>
      <dgm:t>
        <a:bodyPr/>
        <a:lstStyle/>
        <a:p>
          <a:endParaRPr lang="en-US"/>
        </a:p>
      </dgm:t>
    </dgm:pt>
    <dgm:pt modelId="{38C9F1AF-CD23-4A2B-B5CA-40AF67E46AA1}" type="pres">
      <dgm:prSet presAssocID="{0DD4ABA9-2950-4EED-AEAB-908B515C756D}" presName="Accent" presStyleLbl="node1" presStyleIdx="1" presStyleCnt="2" custLinFactNeighborX="-81385" custLinFactNeighborY="0"/>
      <dgm:spPr/>
      <dgm:t>
        <a:bodyPr/>
        <a:lstStyle/>
        <a:p>
          <a:endParaRPr lang="en-US"/>
        </a:p>
      </dgm:t>
    </dgm:pt>
    <dgm:pt modelId="{A01F3246-6DD2-43A5-BA23-BCD209170B69}" type="pres">
      <dgm:prSet presAssocID="{0DD4ABA9-2950-4EED-AEAB-908B515C756D}" presName="Image1" presStyleLbl="fgImgPlace1" presStyleIdx="0" presStyleCnt="3" custLinFactX="-126371" custLinFactNeighborX="-200000" custLinFactNeighborY="-526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830798B-89D0-4837-B498-A84D8E0494C9}" type="pres">
      <dgm:prSet presAssocID="{0DD4ABA9-2950-4EED-AEAB-908B515C756D}" presName="Child1" presStyleLbl="revTx" presStyleIdx="0" presStyleCnt="3" custScaleX="66362" custScaleY="102518" custLinFactX="-100000" custLinFactNeighborX="-139251" custLinFactNeighborY="-126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510EEE-AC27-46F2-A214-3268FD9D00BF}" type="pres">
      <dgm:prSet presAssocID="{34124AA7-2CB9-439F-BE14-D0BF64E341A4}" presName="Image2" presStyleCnt="0"/>
      <dgm:spPr/>
      <dgm:t>
        <a:bodyPr/>
        <a:lstStyle/>
        <a:p>
          <a:endParaRPr lang="en-US"/>
        </a:p>
      </dgm:t>
    </dgm:pt>
    <dgm:pt modelId="{C72B5B50-4BC1-4C1C-8EFD-7B85FAD874DC}" type="pres">
      <dgm:prSet presAssocID="{34124AA7-2CB9-439F-BE14-D0BF64E341A4}" presName="Image" presStyleLbl="fgImgPlace1" presStyleIdx="1" presStyleCnt="3" custLinFactX="-116517" custLinFactNeighborX="-200000" custLinFactNeighborY="-351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AC86709-B8B1-428C-B654-4294D045DC3A}" type="pres">
      <dgm:prSet presAssocID="{34124AA7-2CB9-439F-BE14-D0BF64E341A4}" presName="Child2" presStyleLbl="revTx" presStyleIdx="1" presStyleCnt="3" custLinFactX="-100000" custLinFactNeighborX="-142548" custLinFactNeighborY="-27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C7D42F-4061-4E9A-9CD9-E426BEE13149}" type="pres">
      <dgm:prSet presAssocID="{308FBF42-F43D-4DD3-B3C3-EA1479859CCE}" presName="Image3" presStyleCnt="0"/>
      <dgm:spPr/>
      <dgm:t>
        <a:bodyPr/>
        <a:lstStyle/>
        <a:p>
          <a:endParaRPr lang="en-US"/>
        </a:p>
      </dgm:t>
    </dgm:pt>
    <dgm:pt modelId="{18854E98-B192-43E4-9502-D354759CF223}" type="pres">
      <dgm:prSet presAssocID="{308FBF42-F43D-4DD3-B3C3-EA1479859CCE}" presName="Image" presStyleLbl="fgImgPlace1" presStyleIdx="2" presStyleCnt="3" custLinFactX="-124621" custLinFactNeighborX="-200000" custLinFactNeighborY="2612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278185A-027A-4064-B9C1-FF4CAD2DA7C4}" type="pres">
      <dgm:prSet presAssocID="{308FBF42-F43D-4DD3-B3C3-EA1479859CCE}" presName="Child3" presStyleLbl="revTx" presStyleIdx="2" presStyleCnt="3" custLinFactX="-100000" custLinFactNeighborX="-141865" custLinFactNeighborY="2077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835F62-A7DB-4D19-815C-D6FEBE1B9099}" type="presOf" srcId="{CAEC5E91-52C7-4AEA-8AF1-F0DC1D0E00F4}" destId="{829B5241-D043-43E1-8AB6-AA0AD8136235}" srcOrd="0" destOrd="0" presId="urn:microsoft.com/office/officeart/2011/layout/RadialPictureList"/>
    <dgm:cxn modelId="{3662FF9F-FD87-4C75-BB1B-252896583F34}" type="presOf" srcId="{0DD4ABA9-2950-4EED-AEAB-908B515C756D}" destId="{7830798B-89D0-4837-B498-A84D8E0494C9}" srcOrd="0" destOrd="0" presId="urn:microsoft.com/office/officeart/2011/layout/RadialPictureList"/>
    <dgm:cxn modelId="{417DA5F3-9AF9-4B5E-A9C1-0FA5C622C10D}" type="presOf" srcId="{34124AA7-2CB9-439F-BE14-D0BF64E341A4}" destId="{5AC86709-B8B1-428C-B654-4294D045DC3A}" srcOrd="0" destOrd="0" presId="urn:microsoft.com/office/officeart/2011/layout/RadialPictureList"/>
    <dgm:cxn modelId="{82DA89BF-E52C-4D7F-A01B-5B690D40D9B1}" srcId="{CAEC5E91-52C7-4AEA-8AF1-F0DC1D0E00F4}" destId="{308FBF42-F43D-4DD3-B3C3-EA1479859CCE}" srcOrd="2" destOrd="0" parTransId="{DBE3DBF0-3B6D-47D2-A7A4-6D829893382D}" sibTransId="{C841B7A9-0FA0-41E0-B36F-A1BB837E167B}"/>
    <dgm:cxn modelId="{600E1BAC-89DB-479D-9FC4-7FAAF1EE8BB7}" srcId="{3597BE9D-2EB0-471C-B4D0-2C33A92B1567}" destId="{CAEC5E91-52C7-4AEA-8AF1-F0DC1D0E00F4}" srcOrd="0" destOrd="0" parTransId="{548ACC94-58AA-4591-A2A7-21FA1FF76BFF}" sibTransId="{923F9DEA-EF29-4007-8456-DA2E2A772A1B}"/>
    <dgm:cxn modelId="{BBBBACEB-EB72-4EE0-A3AA-BC825BF8A381}" srcId="{CAEC5E91-52C7-4AEA-8AF1-F0DC1D0E00F4}" destId="{34124AA7-2CB9-439F-BE14-D0BF64E341A4}" srcOrd="1" destOrd="0" parTransId="{D71CFB21-1BD1-45F3-8DB1-4019E868CEEE}" sibTransId="{100DA484-39C3-40FC-A5B9-5EA5AF75BF68}"/>
    <dgm:cxn modelId="{830532DC-4FD3-4929-95EC-5B25297CDC93}" srcId="{CAEC5E91-52C7-4AEA-8AF1-F0DC1D0E00F4}" destId="{0DD4ABA9-2950-4EED-AEAB-908B515C756D}" srcOrd="0" destOrd="0" parTransId="{A0F20FF8-2EA4-4B4A-BE81-8570BA66A226}" sibTransId="{00DA8570-CCB5-452F-ABC4-449DB5FADA75}"/>
    <dgm:cxn modelId="{DA565C77-36E1-4825-B3BC-EEBFDF93A10D}" type="presOf" srcId="{3597BE9D-2EB0-471C-B4D0-2C33A92B1567}" destId="{4447B587-B9CB-4E9A-8625-04061E785822}" srcOrd="0" destOrd="0" presId="urn:microsoft.com/office/officeart/2011/layout/RadialPictureList"/>
    <dgm:cxn modelId="{87D6C05F-9D1A-47B3-B810-93F08E5FF245}" type="presOf" srcId="{308FBF42-F43D-4DD3-B3C3-EA1479859CCE}" destId="{E278185A-027A-4064-B9C1-FF4CAD2DA7C4}" srcOrd="0" destOrd="0" presId="urn:microsoft.com/office/officeart/2011/layout/RadialPictureList"/>
    <dgm:cxn modelId="{FED79CEB-A0CF-4F7C-B0CF-7BBFEE705C72}" type="presParOf" srcId="{4447B587-B9CB-4E9A-8625-04061E785822}" destId="{829B5241-D043-43E1-8AB6-AA0AD8136235}" srcOrd="0" destOrd="0" presId="urn:microsoft.com/office/officeart/2011/layout/RadialPictureList"/>
    <dgm:cxn modelId="{E7957C0A-21A6-4D5E-AFCD-B04504BA1DD2}" type="presParOf" srcId="{4447B587-B9CB-4E9A-8625-04061E785822}" destId="{38C9F1AF-CD23-4A2B-B5CA-40AF67E46AA1}" srcOrd="1" destOrd="0" presId="urn:microsoft.com/office/officeart/2011/layout/RadialPictureList"/>
    <dgm:cxn modelId="{1E25B549-500F-41BA-85A9-28216274F70D}" type="presParOf" srcId="{4447B587-B9CB-4E9A-8625-04061E785822}" destId="{A01F3246-6DD2-43A5-BA23-BCD209170B69}" srcOrd="2" destOrd="0" presId="urn:microsoft.com/office/officeart/2011/layout/RadialPictureList"/>
    <dgm:cxn modelId="{88D0CEF7-EFB4-4C6B-8A8E-5CACA4BAEF9E}" type="presParOf" srcId="{4447B587-B9CB-4E9A-8625-04061E785822}" destId="{7830798B-89D0-4837-B498-A84D8E0494C9}" srcOrd="3" destOrd="0" presId="urn:microsoft.com/office/officeart/2011/layout/RadialPictureList"/>
    <dgm:cxn modelId="{28C4786F-29A5-47B1-9268-EC944A98EDFB}" type="presParOf" srcId="{4447B587-B9CB-4E9A-8625-04061E785822}" destId="{15510EEE-AC27-46F2-A214-3268FD9D00BF}" srcOrd="4" destOrd="0" presId="urn:microsoft.com/office/officeart/2011/layout/RadialPictureList"/>
    <dgm:cxn modelId="{D4785C36-3DAD-46FF-BE9F-05A3CE8E881D}" type="presParOf" srcId="{15510EEE-AC27-46F2-A214-3268FD9D00BF}" destId="{C72B5B50-4BC1-4C1C-8EFD-7B85FAD874DC}" srcOrd="0" destOrd="0" presId="urn:microsoft.com/office/officeart/2011/layout/RadialPictureList"/>
    <dgm:cxn modelId="{85C86A8C-9AB0-43A3-9A3A-B94E70C1009D}" type="presParOf" srcId="{4447B587-B9CB-4E9A-8625-04061E785822}" destId="{5AC86709-B8B1-428C-B654-4294D045DC3A}" srcOrd="5" destOrd="0" presId="urn:microsoft.com/office/officeart/2011/layout/RadialPictureList"/>
    <dgm:cxn modelId="{1B3B6B07-1D12-459C-BDCD-2D374C335705}" type="presParOf" srcId="{4447B587-B9CB-4E9A-8625-04061E785822}" destId="{69C7D42F-4061-4E9A-9CD9-E426BEE13149}" srcOrd="6" destOrd="0" presId="urn:microsoft.com/office/officeart/2011/layout/RadialPictureList"/>
    <dgm:cxn modelId="{A86904D5-279D-4863-AAE2-BDF791CDE59E}" type="presParOf" srcId="{69C7D42F-4061-4E9A-9CD9-E426BEE13149}" destId="{18854E98-B192-43E4-9502-D354759CF223}" srcOrd="0" destOrd="0" presId="urn:microsoft.com/office/officeart/2011/layout/RadialPictureList"/>
    <dgm:cxn modelId="{DDA49D7D-827E-4320-B9CF-711EF3907C19}" type="presParOf" srcId="{4447B587-B9CB-4E9A-8625-04061E785822}" destId="{E278185A-027A-4064-B9C1-FF4CAD2DA7C4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9B5241-D043-43E1-8AB6-AA0AD8136235}">
      <dsp:nvSpPr>
        <dsp:cNvPr id="0" name=""/>
        <dsp:cNvSpPr/>
      </dsp:nvSpPr>
      <dsp:spPr>
        <a:xfrm>
          <a:off x="3731038" y="512024"/>
          <a:ext cx="3693145" cy="380101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b-NO" sz="2500" kern="1200" dirty="0" smtClean="0">
              <a:latin typeface="Arial Narrow" panose="020B0606020202030204" pitchFamily="34" charset="0"/>
            </a:rPr>
            <a:t>In implementing the UN CRPD for states and with civil society in countries where there is willingness to realize partnerships with international and regional organizations </a:t>
          </a:r>
          <a:endParaRPr lang="en-US" sz="2500" kern="1200" dirty="0">
            <a:latin typeface="Arial Narrow" panose="020B0606020202030204" pitchFamily="34" charset="0"/>
          </a:endParaRPr>
        </a:p>
      </dsp:txBody>
      <dsp:txXfrm>
        <a:off x="4271887" y="1068669"/>
        <a:ext cx="2611447" cy="2687722"/>
      </dsp:txXfrm>
    </dsp:sp>
    <dsp:sp modelId="{38C9F1AF-CD23-4A2B-B5CA-40AF67E46AA1}">
      <dsp:nvSpPr>
        <dsp:cNvPr id="0" name=""/>
        <dsp:cNvSpPr/>
      </dsp:nvSpPr>
      <dsp:spPr>
        <a:xfrm>
          <a:off x="-2286309" y="0"/>
          <a:ext cx="4572619" cy="4766678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1F3246-6DD2-43A5-BA23-BCD209170B69}">
      <dsp:nvSpPr>
        <dsp:cNvPr id="0" name=""/>
        <dsp:cNvSpPr/>
      </dsp:nvSpPr>
      <dsp:spPr>
        <a:xfrm>
          <a:off x="0" y="337883"/>
          <a:ext cx="1215163" cy="121550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30798B-89D0-4837-B498-A84D8E0494C9}">
      <dsp:nvSpPr>
        <dsp:cNvPr id="0" name=""/>
        <dsp:cNvSpPr/>
      </dsp:nvSpPr>
      <dsp:spPr>
        <a:xfrm>
          <a:off x="1379786" y="257558"/>
          <a:ext cx="1079406" cy="1206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nb-NO" sz="2200" kern="1200" dirty="0" smtClean="0">
              <a:latin typeface="Arial Narrow" panose="020B0606020202030204" pitchFamily="34" charset="0"/>
            </a:rPr>
            <a:t>Advocacy</a:t>
          </a:r>
          <a:endParaRPr lang="en-US" sz="2200" kern="1200" dirty="0">
            <a:latin typeface="Arial Narrow" panose="020B0606020202030204" pitchFamily="34" charset="0"/>
          </a:endParaRPr>
        </a:p>
      </dsp:txBody>
      <dsp:txXfrm>
        <a:off x="1379786" y="257558"/>
        <a:ext cx="1079406" cy="1206038"/>
      </dsp:txXfrm>
    </dsp:sp>
    <dsp:sp modelId="{C72B5B50-4BC1-4C1C-8EFD-7B85FAD874DC}">
      <dsp:nvSpPr>
        <dsp:cNvPr id="0" name=""/>
        <dsp:cNvSpPr/>
      </dsp:nvSpPr>
      <dsp:spPr>
        <a:xfrm>
          <a:off x="313870" y="1741955"/>
          <a:ext cx="1215163" cy="1215502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C86709-B8B1-428C-B654-4294D045DC3A}">
      <dsp:nvSpPr>
        <dsp:cNvPr id="0" name=""/>
        <dsp:cNvSpPr/>
      </dsp:nvSpPr>
      <dsp:spPr>
        <a:xfrm>
          <a:off x="1529032" y="1769758"/>
          <a:ext cx="1626543" cy="1176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nb-NO" sz="2200" kern="1200" dirty="0" smtClean="0">
              <a:latin typeface="Arial Narrow" panose="020B0606020202030204" pitchFamily="34" charset="0"/>
            </a:rPr>
            <a:t>Capacity building</a:t>
          </a:r>
          <a:endParaRPr lang="en-US" sz="2200" kern="1200" dirty="0">
            <a:latin typeface="Arial Narrow" panose="020B0606020202030204" pitchFamily="34" charset="0"/>
          </a:endParaRPr>
        </a:p>
      </dsp:txBody>
      <dsp:txXfrm>
        <a:off x="1529032" y="1769758"/>
        <a:ext cx="1626543" cy="1176416"/>
      </dsp:txXfrm>
    </dsp:sp>
    <dsp:sp modelId="{18854E98-B192-43E4-9502-D354759CF223}">
      <dsp:nvSpPr>
        <dsp:cNvPr id="0" name=""/>
        <dsp:cNvSpPr/>
      </dsp:nvSpPr>
      <dsp:spPr>
        <a:xfrm>
          <a:off x="0" y="3218749"/>
          <a:ext cx="1215163" cy="1215502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8185A-027A-4064-B9C1-FF4CAD2DA7C4}">
      <dsp:nvSpPr>
        <dsp:cNvPr id="0" name=""/>
        <dsp:cNvSpPr/>
      </dsp:nvSpPr>
      <dsp:spPr>
        <a:xfrm>
          <a:off x="1063700" y="3456188"/>
          <a:ext cx="1626543" cy="1176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2200" kern="1200" dirty="0" smtClean="0">
              <a:latin typeface="Arial Narrow" panose="020B0606020202030204" pitchFamily="34" charset="0"/>
            </a:rPr>
            <a:t>Share expertise </a:t>
          </a:r>
          <a:endParaRPr lang="en-US" sz="2200" kern="1200" dirty="0">
            <a:latin typeface="Arial Narrow" panose="020B0606020202030204" pitchFamily="34" charset="0"/>
          </a:endParaRPr>
        </a:p>
      </dsp:txBody>
      <dsp:txXfrm>
        <a:off x="1063700" y="3456188"/>
        <a:ext cx="1626543" cy="11764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3AFC-4407-45BA-B823-7DD2F8C5E946}" type="datetimeFigureOut">
              <a:rPr lang="en-NZ" smtClean="0"/>
              <a:t>28/04/2014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69A38-7FE2-44ED-8BB9-7A811C95FDA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63025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3AFC-4407-45BA-B823-7DD2F8C5E946}" type="datetimeFigureOut">
              <a:rPr lang="en-NZ" smtClean="0"/>
              <a:t>28/04/2014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69A38-7FE2-44ED-8BB9-7A811C95FDA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41426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3AFC-4407-45BA-B823-7DD2F8C5E946}" type="datetimeFigureOut">
              <a:rPr lang="en-NZ" smtClean="0"/>
              <a:t>28/04/2014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69A38-7FE2-44ED-8BB9-7A811C95FDA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7627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3AFC-4407-45BA-B823-7DD2F8C5E946}" type="datetimeFigureOut">
              <a:rPr lang="en-NZ" smtClean="0"/>
              <a:t>28/04/2014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69A38-7FE2-44ED-8BB9-7A811C95FDA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55597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3AFC-4407-45BA-B823-7DD2F8C5E946}" type="datetimeFigureOut">
              <a:rPr lang="en-NZ" smtClean="0"/>
              <a:t>28/04/2014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69A38-7FE2-44ED-8BB9-7A811C95FDA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15006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3AFC-4407-45BA-B823-7DD2F8C5E946}" type="datetimeFigureOut">
              <a:rPr lang="en-NZ" smtClean="0"/>
              <a:t>28/04/2014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69A38-7FE2-44ED-8BB9-7A811C95FDA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976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3AFC-4407-45BA-B823-7DD2F8C5E946}" type="datetimeFigureOut">
              <a:rPr lang="en-NZ" smtClean="0"/>
              <a:t>28/04/2014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69A38-7FE2-44ED-8BB9-7A811C95FDA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1221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3AFC-4407-45BA-B823-7DD2F8C5E946}" type="datetimeFigureOut">
              <a:rPr lang="en-NZ" smtClean="0"/>
              <a:t>28/04/2014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69A38-7FE2-44ED-8BB9-7A811C95FDA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32575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3AFC-4407-45BA-B823-7DD2F8C5E946}" type="datetimeFigureOut">
              <a:rPr lang="en-NZ" smtClean="0"/>
              <a:t>28/04/2014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69A38-7FE2-44ED-8BB9-7A811C95FDA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57315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3AFC-4407-45BA-B823-7DD2F8C5E946}" type="datetimeFigureOut">
              <a:rPr lang="en-NZ" smtClean="0"/>
              <a:t>28/04/2014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69A38-7FE2-44ED-8BB9-7A811C95FDA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80509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3AFC-4407-45BA-B823-7DD2F8C5E946}" type="datetimeFigureOut">
              <a:rPr lang="en-NZ" smtClean="0"/>
              <a:t>28/04/2014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69A38-7FE2-44ED-8BB9-7A811C95FDA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7568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E3AFC-4407-45BA-B823-7DD2F8C5E946}" type="datetimeFigureOut">
              <a:rPr lang="en-NZ" smtClean="0"/>
              <a:t>28/04/2014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69A38-7FE2-44ED-8BB9-7A811C95FDA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58685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.uk/gp/reader/0520207955/ref=sib_dp_pt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Monitoring – international perspective 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 dirty="0" smtClean="0"/>
          </a:p>
          <a:p>
            <a:r>
              <a:rPr lang="en-NZ" b="1" dirty="0" smtClean="0"/>
              <a:t>RI’s role</a:t>
            </a:r>
            <a:endParaRPr lang="en-NZ" b="1" dirty="0"/>
          </a:p>
        </p:txBody>
      </p:sp>
      <p:sp>
        <p:nvSpPr>
          <p:cNvPr id="4" name="Rounded Rectangle 3"/>
          <p:cNvSpPr/>
          <p:nvPr/>
        </p:nvSpPr>
        <p:spPr>
          <a:xfrm>
            <a:off x="3728697" y="404664"/>
            <a:ext cx="1925093" cy="1507906"/>
          </a:xfrm>
          <a:prstGeom prst="roundRect">
            <a:avLst>
              <a:gd name="adj" fmla="val 10000"/>
            </a:avLst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407927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Strategies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dirty="0" smtClean="0"/>
              <a:t>Build alliances and partnerships </a:t>
            </a:r>
          </a:p>
          <a:p>
            <a:pPr lvl="1"/>
            <a:r>
              <a:rPr lang="en-NZ" dirty="0" smtClean="0"/>
              <a:t>Who is best to have the dialogue and with whom</a:t>
            </a:r>
          </a:p>
          <a:p>
            <a:r>
              <a:rPr lang="en-NZ" dirty="0" smtClean="0"/>
              <a:t>Clear goals and plan of action with clear objectives </a:t>
            </a:r>
          </a:p>
          <a:p>
            <a:pPr lvl="1"/>
            <a:r>
              <a:rPr lang="en-NZ" dirty="0" smtClean="0"/>
              <a:t>Means and outcomes</a:t>
            </a:r>
          </a:p>
          <a:p>
            <a:pPr lvl="1"/>
            <a:r>
              <a:rPr lang="en-NZ" dirty="0" smtClean="0"/>
              <a:t>Consistent with Principles </a:t>
            </a:r>
          </a:p>
          <a:p>
            <a:pPr lvl="1"/>
            <a:r>
              <a:rPr lang="en-NZ" dirty="0" smtClean="0"/>
              <a:t>Data, statistics and research</a:t>
            </a:r>
          </a:p>
          <a:p>
            <a:pPr lvl="1"/>
            <a:r>
              <a:rPr lang="en-NZ" dirty="0" smtClean="0"/>
              <a:t>Best practice solutions </a:t>
            </a:r>
          </a:p>
          <a:p>
            <a:pPr lvl="1"/>
            <a:r>
              <a:rPr lang="en-NZ" dirty="0" smtClean="0"/>
              <a:t>Consider the integrated nature of the elements </a:t>
            </a:r>
          </a:p>
          <a:p>
            <a:pPr lvl="1"/>
            <a:r>
              <a:rPr lang="en-NZ" dirty="0" smtClean="0"/>
              <a:t>Short, medium and long term goals </a:t>
            </a:r>
          </a:p>
          <a:p>
            <a:pPr lvl="1"/>
            <a:r>
              <a:rPr lang="en-NZ" dirty="0" smtClean="0"/>
              <a:t>Sell inclusiveness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2898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Strategies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Capacity building of:</a:t>
            </a:r>
          </a:p>
          <a:p>
            <a:pPr lvl="1"/>
            <a:r>
              <a:rPr lang="en-NZ" dirty="0" smtClean="0"/>
              <a:t>Civil society</a:t>
            </a:r>
          </a:p>
          <a:p>
            <a:pPr lvl="1"/>
            <a:r>
              <a:rPr lang="en-NZ" dirty="0" smtClean="0"/>
              <a:t>Legislatures</a:t>
            </a:r>
          </a:p>
          <a:p>
            <a:pPr lvl="1"/>
            <a:r>
              <a:rPr lang="en-NZ" dirty="0" smtClean="0"/>
              <a:t>Executive </a:t>
            </a:r>
          </a:p>
          <a:p>
            <a:pPr lvl="1"/>
            <a:r>
              <a:rPr lang="en-NZ" dirty="0" smtClean="0"/>
              <a:t>Teachers</a:t>
            </a:r>
          </a:p>
          <a:p>
            <a:pPr lvl="1"/>
            <a:r>
              <a:rPr lang="en-NZ" dirty="0" smtClean="0"/>
              <a:t>Employers </a:t>
            </a:r>
          </a:p>
          <a:p>
            <a:pPr marL="457200" lvl="1" indent="0">
              <a:buNone/>
            </a:pPr>
            <a:r>
              <a:rPr lang="en-NZ" dirty="0" smtClean="0"/>
              <a:t>As Partners and not targets </a:t>
            </a:r>
          </a:p>
          <a:p>
            <a:r>
              <a:rPr lang="en-NZ" dirty="0" smtClean="0"/>
              <a:t>Evaluate the success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3742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Strategies</a:t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Effective monitoring mechanisms with good baseline data</a:t>
            </a:r>
          </a:p>
          <a:p>
            <a:r>
              <a:rPr lang="en-NZ" dirty="0" smtClean="0"/>
              <a:t>Understand governmental budgetary processes and the machinery of government </a:t>
            </a:r>
          </a:p>
          <a:p>
            <a:r>
              <a:rPr lang="en-NZ" dirty="0" smtClean="0"/>
              <a:t>Answer “this is not possible” question</a:t>
            </a:r>
          </a:p>
          <a:p>
            <a:r>
              <a:rPr lang="en-NZ" dirty="0" smtClean="0"/>
              <a:t>Disability part of all national plans</a:t>
            </a:r>
          </a:p>
          <a:p>
            <a:r>
              <a:rPr lang="en-NZ" dirty="0" smtClean="0"/>
              <a:t>Training of professionals and stakeholders reflect the social model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1413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Strategies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Tackle the hard questions </a:t>
            </a:r>
          </a:p>
          <a:p>
            <a:pPr lvl="1"/>
            <a:r>
              <a:rPr lang="en-NZ" dirty="0" smtClean="0"/>
              <a:t>Supported decision making </a:t>
            </a:r>
          </a:p>
          <a:p>
            <a:pPr lvl="1"/>
            <a:endParaRPr lang="en-NZ" dirty="0"/>
          </a:p>
          <a:p>
            <a:r>
              <a:rPr lang="en-NZ" dirty="0" smtClean="0"/>
              <a:t>Take some risks </a:t>
            </a:r>
          </a:p>
          <a:p>
            <a:endParaRPr lang="en-NZ" dirty="0"/>
          </a:p>
          <a:p>
            <a:r>
              <a:rPr lang="en-NZ" dirty="0" smtClean="0"/>
              <a:t>Strategies, tools and capacity to effectively use the media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2477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journey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GB" dirty="0"/>
          </a:p>
          <a:p>
            <a:pPr>
              <a:lnSpc>
                <a:spcPct val="80000"/>
              </a:lnSpc>
              <a:buFontTx/>
              <a:buNone/>
            </a:pPr>
            <a:r>
              <a:rPr lang="en-GB" dirty="0"/>
              <a:t>	We have an increasing knowledge of where we have been and where we are going. (Thomas C. Nelson “Disability </a:t>
            </a:r>
            <a:r>
              <a:rPr lang="en-GB" dirty="0" smtClean="0"/>
              <a:t>Culture”)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dirty="0"/>
          </a:p>
          <a:p>
            <a:pPr>
              <a:lnSpc>
                <a:spcPct val="80000"/>
              </a:lnSpc>
              <a:buFontTx/>
              <a:buNone/>
            </a:pPr>
            <a:r>
              <a:rPr lang="en-GB" dirty="0"/>
              <a:t>It takes a whole culture of people </a:t>
            </a:r>
          </a:p>
          <a:p>
            <a:pPr>
              <a:lnSpc>
                <a:spcPct val="80000"/>
              </a:lnSpc>
            </a:pPr>
            <a:r>
              <a:rPr lang="en-GB" dirty="0"/>
              <a:t>producing idealizations of what everyone should be </a:t>
            </a:r>
          </a:p>
          <a:p>
            <a:pPr>
              <a:lnSpc>
                <a:spcPct val="80000"/>
              </a:lnSpc>
            </a:pPr>
            <a:r>
              <a:rPr lang="en-GB" dirty="0"/>
              <a:t>system of measures ("Culture as Disability" by McDermott and </a:t>
            </a:r>
            <a:r>
              <a:rPr lang="en-GB" dirty="0" err="1"/>
              <a:t>Varenne</a:t>
            </a:r>
            <a:r>
              <a:rPr lang="en-GB" dirty="0"/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dirty="0"/>
          </a:p>
          <a:p>
            <a:pPr>
              <a:lnSpc>
                <a:spcPct val="80000"/>
              </a:lnSpc>
              <a:buFontTx/>
              <a:buNone/>
            </a:pPr>
            <a:endParaRPr lang="en-GB" dirty="0"/>
          </a:p>
          <a:p>
            <a:pPr>
              <a:lnSpc>
                <a:spcPct val="80000"/>
              </a:lnSpc>
              <a:buFontTx/>
              <a:buNone/>
            </a:pPr>
            <a:endParaRPr lang="en-GB" dirty="0"/>
          </a:p>
          <a:p>
            <a:pPr>
              <a:lnSpc>
                <a:spcPct val="80000"/>
              </a:lnSpc>
              <a:buFontTx/>
              <a:buNone/>
            </a:pPr>
            <a:endParaRPr lang="en-GB" dirty="0"/>
          </a:p>
          <a:p>
            <a:pPr>
              <a:lnSpc>
                <a:spcPct val="80000"/>
              </a:lnSpc>
              <a:buFontTx/>
              <a:buNone/>
            </a:pPr>
            <a:endParaRPr lang="en-GB" dirty="0"/>
          </a:p>
        </p:txBody>
      </p:sp>
      <p:pic>
        <p:nvPicPr>
          <p:cNvPr id="28679" name="Picture 7" descr="MC900215688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922" y="2420888"/>
            <a:ext cx="1109663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19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Teamwork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en-US" sz="2800" dirty="0"/>
              <a:t>  “Now we have all embarked on one canoe, let us be careful </a:t>
            </a:r>
            <a:r>
              <a:rPr lang="en-US" sz="2800" dirty="0" smtClean="0"/>
              <a:t>we do </a:t>
            </a:r>
            <a:r>
              <a:rPr lang="en-US" sz="2800" dirty="0"/>
              <a:t>not pull backwards. Let us pull </a:t>
            </a:r>
            <a:r>
              <a:rPr lang="en-US" sz="2800" dirty="0" smtClean="0"/>
              <a:t> </a:t>
            </a:r>
            <a:r>
              <a:rPr lang="en-US" sz="2800" dirty="0"/>
              <a:t>in the same direction, as those sit in the bows; </a:t>
            </a:r>
            <a:r>
              <a:rPr lang="en-US" sz="2800" dirty="0" smtClean="0"/>
              <a:t> </a:t>
            </a:r>
            <a:r>
              <a:rPr lang="en-US" sz="2800" dirty="0"/>
              <a:t>do not let those in the </a:t>
            </a:r>
            <a:r>
              <a:rPr lang="en-US" sz="2800" dirty="0" smtClean="0"/>
              <a:t>stern </a:t>
            </a:r>
            <a:r>
              <a:rPr lang="en-US" sz="2800" dirty="0"/>
              <a:t>paddle in the 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2800" dirty="0"/>
              <a:t>   opposite direction </a:t>
            </a:r>
            <a:r>
              <a:rPr lang="en-US" sz="2800" dirty="0" smtClean="0"/>
              <a:t>“</a:t>
            </a: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</a:t>
            </a:r>
            <a:r>
              <a:rPr lang="en-US" sz="2800" dirty="0" err="1"/>
              <a:t>Wiremu</a:t>
            </a:r>
            <a:r>
              <a:rPr lang="en-US" sz="2800" dirty="0"/>
              <a:t> </a:t>
            </a:r>
            <a:r>
              <a:rPr lang="en-US" sz="2800" dirty="0" err="1"/>
              <a:t>Pohe</a:t>
            </a:r>
            <a:r>
              <a:rPr lang="en-US" sz="2800" dirty="0"/>
              <a:t> 1860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  </a:t>
            </a:r>
          </a:p>
        </p:txBody>
      </p:sp>
      <p:pic>
        <p:nvPicPr>
          <p:cNvPr id="3086" name="Picture 14" descr="MC900090206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357565"/>
            <a:ext cx="2763837" cy="198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33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“Nothing </a:t>
            </a:r>
            <a:r>
              <a:rPr lang="en-GB" i="1" dirty="0"/>
              <a:t>About Us Without Us</a:t>
            </a:r>
            <a:r>
              <a:rPr lang="en-GB" dirty="0" smtClean="0"/>
              <a:t>"</a:t>
            </a: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dirty="0"/>
              <a:t>A landmark book by James I. </a:t>
            </a:r>
            <a:r>
              <a:rPr lang="en-GB" dirty="0" smtClean="0"/>
              <a:t>Charlton</a:t>
            </a: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The culture always existed, but the acknowledgement of it did not. </a:t>
            </a:r>
          </a:p>
          <a:p>
            <a:pPr>
              <a:lnSpc>
                <a:spcPct val="90000"/>
              </a:lnSpc>
            </a:pPr>
            <a:r>
              <a:rPr lang="en-GB" dirty="0"/>
              <a:t>A crucial call for action which ensured disabled people were around the table </a:t>
            </a:r>
          </a:p>
          <a:p>
            <a:pPr>
              <a:lnSpc>
                <a:spcPct val="90000"/>
              </a:lnSpc>
            </a:pPr>
            <a:r>
              <a:rPr lang="en-GB" dirty="0"/>
              <a:t>Implementation promise </a:t>
            </a:r>
          </a:p>
          <a:p>
            <a:pPr>
              <a:lnSpc>
                <a:spcPct val="90000"/>
              </a:lnSpc>
            </a:pPr>
            <a:endParaRPr lang="en-GB" dirty="0"/>
          </a:p>
        </p:txBody>
      </p:sp>
      <p:pic>
        <p:nvPicPr>
          <p:cNvPr id="27653" name="Picture 5" descr="Cover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252" y="4797152"/>
            <a:ext cx="785813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5" name="Picture 7" descr="Nothing About Us without Us: Disability Oppression and Empowermen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458" y="4409757"/>
            <a:ext cx="1457325" cy="191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81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3 areas of responsibility</a:t>
            </a: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828800"/>
            <a:ext cx="6984776" cy="4337050"/>
          </a:xfrm>
        </p:spPr>
        <p:txBody>
          <a:bodyPr>
            <a:normAutofit fontScale="92500" lnSpcReduction="20000"/>
          </a:bodyPr>
          <a:lstStyle/>
          <a:p>
            <a:r>
              <a:rPr lang="en-NZ" dirty="0" err="1"/>
              <a:t>Bengt</a:t>
            </a:r>
            <a:r>
              <a:rPr lang="en-NZ" dirty="0"/>
              <a:t> </a:t>
            </a:r>
            <a:r>
              <a:rPr lang="en-NZ" dirty="0" err="1"/>
              <a:t>Lindqvist</a:t>
            </a:r>
            <a:r>
              <a:rPr lang="en-NZ" dirty="0"/>
              <a:t> (1</a:t>
            </a:r>
            <a:r>
              <a:rPr lang="en-NZ" baseline="30000" dirty="0"/>
              <a:t>st</a:t>
            </a:r>
            <a:r>
              <a:rPr lang="en-NZ" dirty="0"/>
              <a:t> Special </a:t>
            </a:r>
            <a:r>
              <a:rPr lang="en-NZ" dirty="0" err="1" smtClean="0"/>
              <a:t>Rappateour</a:t>
            </a:r>
            <a:r>
              <a:rPr lang="en-NZ" dirty="0" smtClean="0"/>
              <a:t>)</a:t>
            </a:r>
          </a:p>
          <a:p>
            <a:pPr marL="0" indent="0">
              <a:buNone/>
            </a:pPr>
            <a:endParaRPr lang="en-NZ" dirty="0"/>
          </a:p>
          <a:p>
            <a:pPr lvl="1"/>
            <a:r>
              <a:rPr lang="en-NZ" dirty="0"/>
              <a:t>Mainstream the responsibility with an enforcement mechanism</a:t>
            </a:r>
          </a:p>
          <a:p>
            <a:pPr lvl="1"/>
            <a:endParaRPr lang="en-NZ" dirty="0"/>
          </a:p>
          <a:p>
            <a:pPr lvl="1"/>
            <a:r>
              <a:rPr lang="en-NZ" dirty="0"/>
              <a:t>The government of the country always has the final responsibility </a:t>
            </a:r>
          </a:p>
          <a:p>
            <a:pPr lvl="1"/>
            <a:endParaRPr lang="en-NZ" dirty="0"/>
          </a:p>
          <a:p>
            <a:pPr lvl="1"/>
            <a:r>
              <a:rPr lang="en-NZ" dirty="0"/>
              <a:t>Disability community, headed by DPOs, must assume responsibility for advocating change  </a:t>
            </a:r>
            <a:r>
              <a:rPr lang="en-NZ" dirty="0" smtClean="0"/>
              <a:t>and </a:t>
            </a:r>
            <a:r>
              <a:rPr lang="en-NZ" dirty="0"/>
              <a:t>progress </a:t>
            </a:r>
          </a:p>
          <a:p>
            <a:endParaRPr lang="en-GB" dirty="0"/>
          </a:p>
        </p:txBody>
      </p:sp>
      <p:pic>
        <p:nvPicPr>
          <p:cNvPr id="39941" name="Picture 5" descr="ANd9GcQ2ncTNz_daBHkBhiFAAFi5iwxRDFvRQ4KCeKcX4VKj8sO7qYG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3094" y="2564904"/>
            <a:ext cx="1143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88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 smtClean="0"/>
              <a:t>The lessons learnt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NZ" sz="4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Global Advocacy Campaign</a:t>
            </a:r>
            <a:endParaRPr lang="en-NZ" sz="4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34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1068" t="16220" r="43976" b="70486"/>
          <a:stretch/>
        </p:blipFill>
        <p:spPr>
          <a:xfrm>
            <a:off x="77932" y="274797"/>
            <a:ext cx="4110429" cy="911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32067" y="1068279"/>
            <a:ext cx="8580293" cy="697734"/>
          </a:xfrm>
        </p:spPr>
        <p:txBody>
          <a:bodyPr>
            <a:noAutofit/>
          </a:bodyPr>
          <a:lstStyle/>
          <a:p>
            <a:pPr lvl="0" algn="ctr"/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  <a:latin typeface="Gabriola" panose="04040605051002020D02" pitchFamily="82" charset="0"/>
              </a:rPr>
              <a:t/>
            </a:r>
            <a:br>
              <a:rPr lang="en-US" sz="2400" b="1" dirty="0" smtClean="0">
                <a:solidFill>
                  <a:schemeClr val="accent3">
                    <a:lumMod val="75000"/>
                  </a:schemeClr>
                </a:solidFill>
                <a:latin typeface="Gabriola" panose="04040605051002020D02" pitchFamily="82" charset="0"/>
              </a:rPr>
            </a:b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  <a:latin typeface="Gabriola" panose="04040605051002020D02" pitchFamily="82" charset="0"/>
              </a:rPr>
              <a:t>Implementing the changes </a:t>
            </a:r>
            <a:endParaRPr 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56268540"/>
              </p:ext>
            </p:extLst>
          </p:nvPr>
        </p:nvGraphicFramePr>
        <p:xfrm>
          <a:off x="1247996" y="2091322"/>
          <a:ext cx="7424184" cy="4766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ight Arrow 6"/>
          <p:cNvSpPr/>
          <p:nvPr/>
        </p:nvSpPr>
        <p:spPr>
          <a:xfrm>
            <a:off x="4297719" y="4263656"/>
            <a:ext cx="637954" cy="4997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292081" y="6329179"/>
            <a:ext cx="36724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R</a:t>
            </a:r>
            <a:r>
              <a:rPr lang="en-US" sz="1600" dirty="0" smtClean="0"/>
              <a:t>elative </a:t>
            </a:r>
            <a:r>
              <a:rPr lang="en-US" sz="1600" dirty="0"/>
              <a:t>to  Art. 32 of the UN CRPD.</a:t>
            </a:r>
          </a:p>
        </p:txBody>
      </p:sp>
    </p:spTree>
    <p:extLst>
      <p:ext uri="{BB962C8B-B14F-4D97-AF65-F5344CB8AC3E}">
        <p14:creationId xmlns:p14="http://schemas.microsoft.com/office/powerpoint/2010/main" val="408956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Beyond Lobbying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GB" sz="2400" dirty="0">
                <a:latin typeface="Arial" panose="020B0604020202020204" pitchFamily="34" charset="0"/>
              </a:rPr>
              <a:t>Laura Hershey has written: </a:t>
            </a:r>
            <a:endParaRPr lang="en-GB" sz="2400" dirty="0" smtClean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en-GB" sz="2400" dirty="0">
                <a:latin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</a:rPr>
              <a:t>"</a:t>
            </a:r>
            <a:r>
              <a:rPr lang="en-GB" sz="2400" dirty="0">
                <a:latin typeface="Arial" panose="020B0604020202020204" pitchFamily="34" charset="0"/>
              </a:rPr>
              <a:t>No community can survive and thrive for very long solely on the strength of lobbying, legislation, litigation, and protest. ..more is needed to feed a people's quest for identity and autonomy, and to change a minority group's relationship to the larger </a:t>
            </a:r>
            <a:r>
              <a:rPr lang="en-GB" sz="2400" dirty="0" smtClean="0">
                <a:latin typeface="Arial" panose="020B0604020202020204" pitchFamily="34" charset="0"/>
              </a:rPr>
              <a:t>society”.</a:t>
            </a:r>
            <a:endParaRPr lang="en-GB" sz="24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GB" sz="24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GB" sz="24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Arial" panose="020B0604020202020204" pitchFamily="34" charset="0"/>
              </a:rPr>
              <a:t>Adding to the tool kit 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24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Arial" panose="020B0604020202020204" pitchFamily="34" charset="0"/>
              </a:rPr>
              <a:t>Workable solutions </a:t>
            </a:r>
            <a:endParaRPr lang="en-GB" sz="2000" dirty="0"/>
          </a:p>
          <a:p>
            <a:pPr>
              <a:lnSpc>
                <a:spcPct val="80000"/>
              </a:lnSpc>
            </a:pPr>
            <a:endParaRPr lang="en-GB" sz="2000" i="1" dirty="0"/>
          </a:p>
          <a:p>
            <a:pPr>
              <a:lnSpc>
                <a:spcPct val="80000"/>
              </a:lnSpc>
              <a:buFontTx/>
              <a:buNone/>
            </a:pPr>
            <a:endParaRPr lang="en-GB" sz="2000" dirty="0"/>
          </a:p>
        </p:txBody>
      </p:sp>
      <p:pic>
        <p:nvPicPr>
          <p:cNvPr id="1026" name="Picture 2" descr="C:\Users\ahawk011\AppData\Local\Microsoft\Windows\Temporary Internet Files\Content.IE5\2A732YHW\MC900431613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488" y="3929063"/>
            <a:ext cx="235384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41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Toolkit 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1628800"/>
            <a:ext cx="4038600" cy="4525963"/>
          </a:xfrm>
        </p:spPr>
        <p:txBody>
          <a:bodyPr/>
          <a:lstStyle/>
          <a:p>
            <a:r>
              <a:rPr lang="en-US" dirty="0" smtClean="0"/>
              <a:t>Consistency </a:t>
            </a:r>
            <a:endParaRPr lang="en-US" dirty="0"/>
          </a:p>
          <a:p>
            <a:r>
              <a:rPr lang="en-US" dirty="0"/>
              <a:t>Consensus </a:t>
            </a:r>
          </a:p>
          <a:p>
            <a:r>
              <a:rPr lang="en-US" dirty="0"/>
              <a:t>Collaboration</a:t>
            </a:r>
          </a:p>
          <a:p>
            <a:r>
              <a:rPr lang="en-US" sz="4000" dirty="0"/>
              <a:t>Communication</a:t>
            </a:r>
          </a:p>
          <a:p>
            <a:r>
              <a:rPr lang="en-US" dirty="0"/>
              <a:t>Context </a:t>
            </a:r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283968" y="1556792"/>
            <a:ext cx="3887910" cy="3657600"/>
          </a:xfrm>
        </p:spPr>
        <p:txBody>
          <a:bodyPr>
            <a:normAutofit/>
          </a:bodyPr>
          <a:lstStyle/>
          <a:p>
            <a:r>
              <a:rPr lang="en-US" dirty="0" smtClean="0"/>
              <a:t>Comprehensiveness</a:t>
            </a:r>
            <a:endParaRPr lang="en-US" dirty="0"/>
          </a:p>
          <a:p>
            <a:r>
              <a:rPr lang="en-US" dirty="0"/>
              <a:t>Confrontation/ negotiation </a:t>
            </a:r>
          </a:p>
          <a:p>
            <a:r>
              <a:rPr lang="en-US" dirty="0"/>
              <a:t>Change </a:t>
            </a:r>
          </a:p>
          <a:p>
            <a:r>
              <a:rPr lang="en-US" dirty="0"/>
              <a:t>Courage</a:t>
            </a:r>
            <a:r>
              <a:rPr lang="en-US" sz="2400" dirty="0"/>
              <a:t>  </a:t>
            </a:r>
          </a:p>
        </p:txBody>
      </p:sp>
      <p:pic>
        <p:nvPicPr>
          <p:cNvPr id="2050" name="Picture 2" descr="C:\Users\ahawk011\AppData\Local\Microsoft\Windows\Temporary Internet Files\Content.IE5\OYE23PNX\MM900336513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767661"/>
            <a:ext cx="1224136" cy="119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Outcome</a:t>
            </a:r>
            <a:endParaRPr lang="en-NZ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Paradigm shift from welfare to rights</a:t>
            </a:r>
          </a:p>
          <a:p>
            <a:r>
              <a:rPr lang="en-NZ" dirty="0" smtClean="0"/>
              <a:t>Getting people into work</a:t>
            </a:r>
          </a:p>
          <a:p>
            <a:r>
              <a:rPr lang="en-NZ" dirty="0" smtClean="0"/>
              <a:t>Get children into schools</a:t>
            </a:r>
          </a:p>
          <a:p>
            <a:r>
              <a:rPr lang="en-NZ" dirty="0" smtClean="0"/>
              <a:t>Access to health; rehabilitation; assistive technology and interpreters</a:t>
            </a:r>
          </a:p>
          <a:p>
            <a:r>
              <a:rPr lang="en-NZ" dirty="0" smtClean="0"/>
              <a:t>Have choices where and with whom I live</a:t>
            </a:r>
          </a:p>
          <a:p>
            <a:r>
              <a:rPr lang="en-NZ" dirty="0" smtClean="0"/>
              <a:t>Access to justice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6488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Strategies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Informed disability community</a:t>
            </a:r>
            <a:endParaRPr lang="en-NZ" dirty="0"/>
          </a:p>
          <a:p>
            <a:pPr lvl="1"/>
            <a:r>
              <a:rPr lang="en-NZ" dirty="0" smtClean="0"/>
              <a:t>accessible formats</a:t>
            </a:r>
          </a:p>
          <a:p>
            <a:pPr lvl="1"/>
            <a:r>
              <a:rPr lang="en-NZ" dirty="0" smtClean="0"/>
              <a:t>Discussion on what is in the UNCRPD</a:t>
            </a:r>
          </a:p>
          <a:p>
            <a:pPr lvl="1"/>
            <a:r>
              <a:rPr lang="en-NZ" dirty="0" smtClean="0"/>
              <a:t>Rural areas </a:t>
            </a:r>
          </a:p>
          <a:p>
            <a:pPr lvl="1"/>
            <a:r>
              <a:rPr lang="en-NZ" dirty="0" smtClean="0"/>
              <a:t>Indigenous people and minority groups</a:t>
            </a:r>
          </a:p>
          <a:p>
            <a:r>
              <a:rPr lang="en-NZ" dirty="0" smtClean="0"/>
              <a:t>Organised civil society</a:t>
            </a:r>
          </a:p>
          <a:p>
            <a:pPr lvl="1"/>
            <a:r>
              <a:rPr lang="en-NZ" dirty="0" smtClean="0"/>
              <a:t>Working collectively</a:t>
            </a:r>
          </a:p>
          <a:p>
            <a:pPr lvl="1"/>
            <a:r>
              <a:rPr lang="en-NZ" dirty="0" smtClean="0"/>
              <a:t>Building relationships</a:t>
            </a:r>
          </a:p>
          <a:p>
            <a:pPr lvl="1"/>
            <a:r>
              <a:rPr lang="en-NZ" dirty="0" smtClean="0"/>
              <a:t>Building connections </a:t>
            </a:r>
          </a:p>
          <a:p>
            <a:pPr lvl="2"/>
            <a:endParaRPr lang="en-NZ" dirty="0" smtClean="0"/>
          </a:p>
          <a:p>
            <a:pPr lvl="1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2662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415</Words>
  <Application>Microsoft Office PowerPoint</Application>
  <PresentationFormat>On-screen Show (4:3)</PresentationFormat>
  <Paragraphs>109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Monitoring – international perspective </vt:lpstr>
      <vt:lpstr>“Nothing About Us Without Us"</vt:lpstr>
      <vt:lpstr>3 areas of responsibility</vt:lpstr>
      <vt:lpstr>The lessons learnt</vt:lpstr>
      <vt:lpstr> Implementing the changes </vt:lpstr>
      <vt:lpstr>Beyond Lobbying </vt:lpstr>
      <vt:lpstr>Toolkit </vt:lpstr>
      <vt:lpstr>Outcome</vt:lpstr>
      <vt:lpstr>Strategies</vt:lpstr>
      <vt:lpstr>Strategies</vt:lpstr>
      <vt:lpstr>Strategies </vt:lpstr>
      <vt:lpstr>Strategies </vt:lpstr>
      <vt:lpstr>Strategies</vt:lpstr>
      <vt:lpstr>The journey </vt:lpstr>
      <vt:lpstr>Teamwork </vt:lpstr>
    </vt:vector>
  </TitlesOfParts>
  <Company>Ministry of Social Development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Monitoring – international perspective</dc:title>
  <dc:creator>Anne Hawker</dc:creator>
  <cp:lastModifiedBy>Sally Champion</cp:lastModifiedBy>
  <cp:revision>11</cp:revision>
  <dcterms:created xsi:type="dcterms:W3CDTF">2014-04-08T00:08:23Z</dcterms:created>
  <dcterms:modified xsi:type="dcterms:W3CDTF">2014-04-28T06:04:20Z</dcterms:modified>
</cp:coreProperties>
</file>